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9" r:id="rId4"/>
  </p:sldMasterIdLst>
  <p:notesMasterIdLst>
    <p:notesMasterId r:id="rId19"/>
  </p:notesMasterIdLst>
  <p:handoutMasterIdLst>
    <p:handoutMasterId r:id="rId20"/>
  </p:handoutMasterIdLst>
  <p:sldIdLst>
    <p:sldId id="500" r:id="rId5"/>
    <p:sldId id="501" r:id="rId6"/>
    <p:sldId id="1053" r:id="rId7"/>
    <p:sldId id="1097" r:id="rId8"/>
    <p:sldId id="1098" r:id="rId9"/>
    <p:sldId id="1099" r:id="rId10"/>
    <p:sldId id="1100" r:id="rId11"/>
    <p:sldId id="1101" r:id="rId12"/>
    <p:sldId id="1105" r:id="rId13"/>
    <p:sldId id="1102" r:id="rId14"/>
    <p:sldId id="1103" r:id="rId15"/>
    <p:sldId id="1104" r:id="rId16"/>
    <p:sldId id="1080" r:id="rId17"/>
    <p:sldId id="577" r:id="rId18"/>
  </p:sldIdLst>
  <p:sldSz cx="9144000" cy="5143500" type="screen16x9"/>
  <p:notesSz cx="6797675" cy="9926638"/>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94D1"/>
    <a:srgbClr val="1B3D78"/>
    <a:srgbClr val="22568B"/>
    <a:srgbClr val="62A9D5"/>
    <a:srgbClr val="3DB7E4"/>
    <a:srgbClr val="50B4C9"/>
    <a:srgbClr val="5C458F"/>
    <a:srgbClr val="002060"/>
    <a:srgbClr val="EC952B"/>
    <a:srgbClr val="F0AF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342" autoAdjust="0"/>
    <p:restoredTop sz="68639" autoAdjust="0"/>
  </p:normalViewPr>
  <p:slideViewPr>
    <p:cSldViewPr snapToGrid="0" snapToObjects="1">
      <p:cViewPr varScale="1">
        <p:scale>
          <a:sx n="108" d="100"/>
          <a:sy n="108" d="100"/>
        </p:scale>
        <p:origin x="1968" y="192"/>
      </p:cViewPr>
      <p:guideLst>
        <p:guide orient="horz" pos="1620"/>
        <p:guide pos="2880"/>
      </p:guideLst>
    </p:cSldViewPr>
  </p:slideViewPr>
  <p:outlineViewPr>
    <p:cViewPr>
      <p:scale>
        <a:sx n="33" d="100"/>
        <a:sy n="33" d="100"/>
      </p:scale>
      <p:origin x="0" y="3990"/>
    </p:cViewPr>
  </p:outlineViewPr>
  <p:notesTextViewPr>
    <p:cViewPr>
      <p:scale>
        <a:sx n="100" d="100"/>
        <a:sy n="100" d="100"/>
      </p:scale>
      <p:origin x="0" y="0"/>
    </p:cViewPr>
  </p:notesTextViewPr>
  <p:notesViewPr>
    <p:cSldViewPr snapToGrid="0" snapToObjects="1">
      <p:cViewPr varScale="1">
        <p:scale>
          <a:sx n="58" d="100"/>
          <a:sy n="58" d="100"/>
        </p:scale>
        <p:origin x="3254" y="72"/>
      </p:cViewPr>
      <p:guideLst/>
    </p:cSldViewPr>
  </p:notesViewPr>
  <p:gridSpacing cx="72237" cy="72237"/>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ilip Boen" userId="f3ba5a88-dbd6-47dd-871a-e364d5b391b4" providerId="ADAL" clId="{DF1731BB-6539-49CD-8661-52A480D5313A}"/>
    <pc:docChg chg="undo custSel addSld delSld modSld sldOrd">
      <pc:chgData name="Filip Boen" userId="f3ba5a88-dbd6-47dd-871a-e364d5b391b4" providerId="ADAL" clId="{DF1731BB-6539-49CD-8661-52A480D5313A}" dt="2022-05-31T05:08:15.661" v="1363" actId="20577"/>
      <pc:docMkLst>
        <pc:docMk/>
      </pc:docMkLst>
      <pc:sldChg chg="delSp modSp">
        <pc:chgData name="Filip Boen" userId="f3ba5a88-dbd6-47dd-871a-e364d5b391b4" providerId="ADAL" clId="{DF1731BB-6539-49CD-8661-52A480D5313A}" dt="2022-05-31T04:39:05.429" v="250" actId="20577"/>
        <pc:sldMkLst>
          <pc:docMk/>
          <pc:sldMk cId="3120472011" sldId="500"/>
        </pc:sldMkLst>
        <pc:spChg chg="mod">
          <ac:chgData name="Filip Boen" userId="f3ba5a88-dbd6-47dd-871a-e364d5b391b4" providerId="ADAL" clId="{DF1731BB-6539-49CD-8661-52A480D5313A}" dt="2022-05-31T04:39:05.429" v="250" actId="20577"/>
          <ac:spMkLst>
            <pc:docMk/>
            <pc:sldMk cId="3120472011" sldId="500"/>
            <ac:spMk id="10" creationId="{00000000-0000-0000-0000-000000000000}"/>
          </ac:spMkLst>
        </pc:spChg>
        <pc:spChg chg="mod">
          <ac:chgData name="Filip Boen" userId="f3ba5a88-dbd6-47dd-871a-e364d5b391b4" providerId="ADAL" clId="{DF1731BB-6539-49CD-8661-52A480D5313A}" dt="2022-05-31T04:20:16.514" v="57" actId="20577"/>
          <ac:spMkLst>
            <pc:docMk/>
            <pc:sldMk cId="3120472011" sldId="500"/>
            <ac:spMk id="16" creationId="{00000000-0000-0000-0000-000000000000}"/>
          </ac:spMkLst>
        </pc:spChg>
        <pc:picChg chg="del">
          <ac:chgData name="Filip Boen" userId="f3ba5a88-dbd6-47dd-871a-e364d5b391b4" providerId="ADAL" clId="{DF1731BB-6539-49CD-8661-52A480D5313A}" dt="2022-05-31T04:20:49.956" v="112"/>
          <ac:picMkLst>
            <pc:docMk/>
            <pc:sldMk cId="3120472011" sldId="500"/>
            <ac:picMk id="2" creationId="{0D345878-2C7C-47AF-8E3A-1F22BE53DEE9}"/>
          </ac:picMkLst>
        </pc:picChg>
      </pc:sldChg>
      <pc:sldChg chg="delSp modSp add modNotesTx">
        <pc:chgData name="Filip Boen" userId="f3ba5a88-dbd6-47dd-871a-e364d5b391b4" providerId="ADAL" clId="{DF1731BB-6539-49CD-8661-52A480D5313A}" dt="2022-05-31T04:39:09.894" v="251" actId="20577"/>
        <pc:sldMkLst>
          <pc:docMk/>
          <pc:sldMk cId="2016696736" sldId="501"/>
        </pc:sldMkLst>
        <pc:spChg chg="mod">
          <ac:chgData name="Filip Boen" userId="f3ba5a88-dbd6-47dd-871a-e364d5b391b4" providerId="ADAL" clId="{DF1731BB-6539-49CD-8661-52A480D5313A}" dt="2022-05-31T04:25:46.583" v="249"/>
          <ac:spMkLst>
            <pc:docMk/>
            <pc:sldMk cId="2016696736" sldId="501"/>
            <ac:spMk id="9" creationId="{9E1FB00C-FB00-47C6-88BF-17239AD5F695}"/>
          </ac:spMkLst>
        </pc:spChg>
        <pc:picChg chg="del">
          <ac:chgData name="Filip Boen" userId="f3ba5a88-dbd6-47dd-871a-e364d5b391b4" providerId="ADAL" clId="{DF1731BB-6539-49CD-8661-52A480D5313A}" dt="2022-05-31T04:25:26.260" v="248"/>
          <ac:picMkLst>
            <pc:docMk/>
            <pc:sldMk cId="2016696736" sldId="501"/>
            <ac:picMk id="4" creationId="{F769F4E2-1EB6-1C47-87F9-8362D2E0C68F}"/>
          </ac:picMkLst>
        </pc:picChg>
      </pc:sldChg>
      <pc:sldChg chg="delSp modSp modNotes modNotesTx">
        <pc:chgData name="Filip Boen" userId="f3ba5a88-dbd6-47dd-871a-e364d5b391b4" providerId="ADAL" clId="{DF1731BB-6539-49CD-8661-52A480D5313A}" dt="2022-05-31T05:05:09.359" v="764" actId="20577"/>
        <pc:sldMkLst>
          <pc:docMk/>
          <pc:sldMk cId="472659591" sldId="577"/>
        </pc:sldMkLst>
        <pc:spChg chg="mod">
          <ac:chgData name="Filip Boen" userId="f3ba5a88-dbd6-47dd-871a-e364d5b391b4" providerId="ADAL" clId="{DF1731BB-6539-49CD-8661-52A480D5313A}" dt="2022-05-31T04:22:36.933" v="244" actId="6549"/>
          <ac:spMkLst>
            <pc:docMk/>
            <pc:sldMk cId="472659591" sldId="577"/>
            <ac:spMk id="9" creationId="{9E1FB00C-FB00-47C6-88BF-17239AD5F695}"/>
          </ac:spMkLst>
        </pc:spChg>
        <pc:picChg chg="del">
          <ac:chgData name="Filip Boen" userId="f3ba5a88-dbd6-47dd-871a-e364d5b391b4" providerId="ADAL" clId="{DF1731BB-6539-49CD-8661-52A480D5313A}" dt="2022-05-31T04:22:33.009" v="240"/>
          <ac:picMkLst>
            <pc:docMk/>
            <pc:sldMk cId="472659591" sldId="577"/>
            <ac:picMk id="2050" creationId="{E9498585-9C3B-4AB9-9462-4611DD00DA51}"/>
          </ac:picMkLst>
        </pc:picChg>
      </pc:sldChg>
      <pc:sldChg chg="modSp modNotes modNotesTx">
        <pc:chgData name="Filip Boen" userId="f3ba5a88-dbd6-47dd-871a-e364d5b391b4" providerId="ADAL" clId="{DF1731BB-6539-49CD-8661-52A480D5313A}" dt="2022-05-31T04:22:33.086" v="241" actId="27636"/>
        <pc:sldMkLst>
          <pc:docMk/>
          <pc:sldMk cId="1271171560" sldId="1053"/>
        </pc:sldMkLst>
        <pc:spChg chg="mod">
          <ac:chgData name="Filip Boen" userId="f3ba5a88-dbd6-47dd-871a-e364d5b391b4" providerId="ADAL" clId="{DF1731BB-6539-49CD-8661-52A480D5313A}" dt="2022-05-31T04:21:00.610" v="114" actId="6549"/>
          <ac:spMkLst>
            <pc:docMk/>
            <pc:sldMk cId="1271171560" sldId="1053"/>
            <ac:spMk id="8" creationId="{68AF17C5-4836-46DA-81D6-58CE7E079EF5}"/>
          </ac:spMkLst>
        </pc:spChg>
      </pc:sldChg>
      <pc:sldChg chg="modSp modNotes modNotesTx">
        <pc:chgData name="Filip Boen" userId="f3ba5a88-dbd6-47dd-871a-e364d5b391b4" providerId="ADAL" clId="{DF1731BB-6539-49CD-8661-52A480D5313A}" dt="2022-05-31T04:52:47.737" v="761" actId="20577"/>
        <pc:sldMkLst>
          <pc:docMk/>
          <pc:sldMk cId="2554730706" sldId="1080"/>
        </pc:sldMkLst>
        <pc:spChg chg="mod">
          <ac:chgData name="Filip Boen" userId="f3ba5a88-dbd6-47dd-871a-e364d5b391b4" providerId="ADAL" clId="{DF1731BB-6539-49CD-8661-52A480D5313A}" dt="2022-05-31T04:51:37.041" v="589" actId="20577"/>
          <ac:spMkLst>
            <pc:docMk/>
            <pc:sldMk cId="2554730706" sldId="1080"/>
            <ac:spMk id="6" creationId="{99BE6611-CA50-6F42-8219-3FB23D4E6128}"/>
          </ac:spMkLst>
        </pc:spChg>
        <pc:spChg chg="mod">
          <ac:chgData name="Filip Boen" userId="f3ba5a88-dbd6-47dd-871a-e364d5b391b4" providerId="ADAL" clId="{DF1731BB-6539-49CD-8661-52A480D5313A}" dt="2022-05-31T04:22:01.982" v="228" actId="20577"/>
          <ac:spMkLst>
            <pc:docMk/>
            <pc:sldMk cId="2554730706" sldId="1080"/>
            <ac:spMk id="7" creationId="{E16374FD-3178-4334-92FB-6FF2D87998B8}"/>
          </ac:spMkLst>
        </pc:spChg>
        <pc:spChg chg="mod">
          <ac:chgData name="Filip Boen" userId="f3ba5a88-dbd6-47dd-871a-e364d5b391b4" providerId="ADAL" clId="{DF1731BB-6539-49CD-8661-52A480D5313A}" dt="2022-05-31T04:22:11.415" v="232" actId="27636"/>
          <ac:spMkLst>
            <pc:docMk/>
            <pc:sldMk cId="2554730706" sldId="1080"/>
            <ac:spMk id="9" creationId="{9E1FB00C-FB00-47C6-88BF-17239AD5F695}"/>
          </ac:spMkLst>
        </pc:spChg>
        <pc:spChg chg="mod">
          <ac:chgData name="Filip Boen" userId="f3ba5a88-dbd6-47dd-871a-e364d5b391b4" providerId="ADAL" clId="{DF1731BB-6539-49CD-8661-52A480D5313A}" dt="2022-05-31T04:52:47.737" v="761" actId="20577"/>
          <ac:spMkLst>
            <pc:docMk/>
            <pc:sldMk cId="2554730706" sldId="1080"/>
            <ac:spMk id="10" creationId="{8F590BBE-DFF9-4E01-91C4-3D5760711361}"/>
          </ac:spMkLst>
        </pc:spChg>
      </pc:sldChg>
      <pc:sldChg chg="del">
        <pc:chgData name="Filip Boen" userId="f3ba5a88-dbd6-47dd-871a-e364d5b391b4" providerId="ADAL" clId="{DF1731BB-6539-49CD-8661-52A480D5313A}" dt="2022-05-31T04:21:09.045" v="117" actId="2696"/>
        <pc:sldMkLst>
          <pc:docMk/>
          <pc:sldMk cId="1953071507" sldId="1096"/>
        </pc:sldMkLst>
      </pc:sldChg>
      <pc:sldChg chg="addSp delSp modSp modNotes modNotesTx">
        <pc:chgData name="Filip Boen" userId="f3ba5a88-dbd6-47dd-871a-e364d5b391b4" providerId="ADAL" clId="{DF1731BB-6539-49CD-8661-52A480D5313A}" dt="2022-05-31T04:41:03.959" v="331"/>
        <pc:sldMkLst>
          <pc:docMk/>
          <pc:sldMk cId="253279721" sldId="1097"/>
        </pc:sldMkLst>
        <pc:spChg chg="add del">
          <ac:chgData name="Filip Boen" userId="f3ba5a88-dbd6-47dd-871a-e364d5b391b4" providerId="ADAL" clId="{DF1731BB-6539-49CD-8661-52A480D5313A}" dt="2022-05-31T04:41:03.959" v="331"/>
          <ac:spMkLst>
            <pc:docMk/>
            <pc:sldMk cId="253279721" sldId="1097"/>
            <ac:spMk id="2" creationId="{A18E1870-2C1C-4844-B73D-A444CA5F9D00}"/>
          </ac:spMkLst>
        </pc:spChg>
        <pc:spChg chg="mod">
          <ac:chgData name="Filip Boen" userId="f3ba5a88-dbd6-47dd-871a-e364d5b391b4" providerId="ADAL" clId="{DF1731BB-6539-49CD-8661-52A480D5313A}" dt="2022-05-31T04:21:33.165" v="173" actId="20577"/>
          <ac:spMkLst>
            <pc:docMk/>
            <pc:sldMk cId="253279721" sldId="1097"/>
            <ac:spMk id="7" creationId="{E16374FD-3178-4334-92FB-6FF2D87998B8}"/>
          </ac:spMkLst>
        </pc:spChg>
        <pc:spChg chg="mod">
          <ac:chgData name="Filip Boen" userId="f3ba5a88-dbd6-47dd-871a-e364d5b391b4" providerId="ADAL" clId="{DF1731BB-6539-49CD-8661-52A480D5313A}" dt="2022-05-31T04:21:37.391" v="174" actId="6549"/>
          <ac:spMkLst>
            <pc:docMk/>
            <pc:sldMk cId="253279721" sldId="1097"/>
            <ac:spMk id="9" creationId="{9E1FB00C-FB00-47C6-88BF-17239AD5F695}"/>
          </ac:spMkLst>
        </pc:spChg>
        <pc:spChg chg="mod">
          <ac:chgData name="Filip Boen" userId="f3ba5a88-dbd6-47dd-871a-e364d5b391b4" providerId="ADAL" clId="{DF1731BB-6539-49CD-8661-52A480D5313A}" dt="2022-05-31T04:40:15.798" v="329" actId="20577"/>
          <ac:spMkLst>
            <pc:docMk/>
            <pc:sldMk cId="253279721" sldId="1097"/>
            <ac:spMk id="10" creationId="{8F590BBE-DFF9-4E01-91C4-3D5760711361}"/>
          </ac:spMkLst>
        </pc:spChg>
      </pc:sldChg>
      <pc:sldChg chg="addSp delSp modSp add modNotes modNotesTx">
        <pc:chgData name="Filip Boen" userId="f3ba5a88-dbd6-47dd-871a-e364d5b391b4" providerId="ADAL" clId="{DF1731BB-6539-49CD-8661-52A480D5313A}" dt="2022-05-31T04:42:21.735" v="339" actId="20577"/>
        <pc:sldMkLst>
          <pc:docMk/>
          <pc:sldMk cId="3106656673" sldId="1098"/>
        </pc:sldMkLst>
        <pc:spChg chg="del">
          <ac:chgData name="Filip Boen" userId="f3ba5a88-dbd6-47dd-871a-e364d5b391b4" providerId="ADAL" clId="{DF1731BB-6539-49CD-8661-52A480D5313A}" dt="2022-05-31T04:41:35.540" v="336"/>
          <ac:spMkLst>
            <pc:docMk/>
            <pc:sldMk cId="3106656673" sldId="1098"/>
            <ac:spMk id="2" creationId="{775328A0-2A8B-461B-98D1-EA09827D42A8}"/>
          </ac:spMkLst>
        </pc:spChg>
        <pc:spChg chg="del">
          <ac:chgData name="Filip Boen" userId="f3ba5a88-dbd6-47dd-871a-e364d5b391b4" providerId="ADAL" clId="{DF1731BB-6539-49CD-8661-52A480D5313A}" dt="2022-05-31T04:41:37.650" v="337"/>
          <ac:spMkLst>
            <pc:docMk/>
            <pc:sldMk cId="3106656673" sldId="1098"/>
            <ac:spMk id="3" creationId="{715BD8B9-C97E-411F-9620-C9A30126E847}"/>
          </ac:spMkLst>
        </pc:spChg>
        <pc:picChg chg="add mod">
          <ac:chgData name="Filip Boen" userId="f3ba5a88-dbd6-47dd-871a-e364d5b391b4" providerId="ADAL" clId="{DF1731BB-6539-49CD-8661-52A480D5313A}" dt="2022-05-31T04:41:33.772" v="335" actId="1076"/>
          <ac:picMkLst>
            <pc:docMk/>
            <pc:sldMk cId="3106656673" sldId="1098"/>
            <ac:picMk id="6" creationId="{3BA110A6-2C58-45F5-B79C-A8AF3B13F042}"/>
          </ac:picMkLst>
        </pc:picChg>
      </pc:sldChg>
      <pc:sldChg chg="del">
        <pc:chgData name="Filip Boen" userId="f3ba5a88-dbd6-47dd-871a-e364d5b391b4" providerId="ADAL" clId="{DF1731BB-6539-49CD-8661-52A480D5313A}" dt="2022-05-31T04:21:46.084" v="176" actId="2696"/>
        <pc:sldMkLst>
          <pc:docMk/>
          <pc:sldMk cId="3673388871" sldId="1098"/>
        </pc:sldMkLst>
      </pc:sldChg>
      <pc:sldChg chg="del">
        <pc:chgData name="Filip Boen" userId="f3ba5a88-dbd6-47dd-871a-e364d5b391b4" providerId="ADAL" clId="{DF1731BB-6539-49CD-8661-52A480D5313A}" dt="2022-05-31T04:22:23.087" v="234" actId="2696"/>
        <pc:sldMkLst>
          <pc:docMk/>
          <pc:sldMk cId="1949002058" sldId="1099"/>
        </pc:sldMkLst>
      </pc:sldChg>
      <pc:sldChg chg="addSp delSp modSp add modNotes modNotesTx">
        <pc:chgData name="Filip Boen" userId="f3ba5a88-dbd6-47dd-871a-e364d5b391b4" providerId="ADAL" clId="{DF1731BB-6539-49CD-8661-52A480D5313A}" dt="2022-05-31T04:44:46.879" v="426"/>
        <pc:sldMkLst>
          <pc:docMk/>
          <pc:sldMk cId="4031134682" sldId="1099"/>
        </pc:sldMkLst>
        <pc:spChg chg="mod">
          <ac:chgData name="Filip Boen" userId="f3ba5a88-dbd6-47dd-871a-e364d5b391b4" providerId="ADAL" clId="{DF1731BB-6539-49CD-8661-52A480D5313A}" dt="2022-05-31T04:42:48.315" v="420" actId="20577"/>
          <ac:spMkLst>
            <pc:docMk/>
            <pc:sldMk cId="4031134682" sldId="1099"/>
            <ac:spMk id="10" creationId="{8F590BBE-DFF9-4E01-91C4-3D5760711361}"/>
          </ac:spMkLst>
        </pc:spChg>
        <pc:picChg chg="add del">
          <ac:chgData name="Filip Boen" userId="f3ba5a88-dbd6-47dd-871a-e364d5b391b4" providerId="ADAL" clId="{DF1731BB-6539-49CD-8661-52A480D5313A}" dt="2022-05-31T04:44:46.879" v="426"/>
          <ac:picMkLst>
            <pc:docMk/>
            <pc:sldMk cId="4031134682" sldId="1099"/>
            <ac:picMk id="2" creationId="{07AD2A60-DFB3-4194-8A86-B0DC6BE56857}"/>
          </ac:picMkLst>
        </pc:picChg>
      </pc:sldChg>
      <pc:sldChg chg="addSp delSp modSp add">
        <pc:chgData name="Filip Boen" userId="f3ba5a88-dbd6-47dd-871a-e364d5b391b4" providerId="ADAL" clId="{DF1731BB-6539-49CD-8661-52A480D5313A}" dt="2022-05-31T04:45:29.855" v="436" actId="1076"/>
        <pc:sldMkLst>
          <pc:docMk/>
          <pc:sldMk cId="271603412" sldId="1100"/>
        </pc:sldMkLst>
        <pc:spChg chg="del">
          <ac:chgData name="Filip Boen" userId="f3ba5a88-dbd6-47dd-871a-e364d5b391b4" providerId="ADAL" clId="{DF1731BB-6539-49CD-8661-52A480D5313A}" dt="2022-05-31T04:44:55.812" v="429"/>
          <ac:spMkLst>
            <pc:docMk/>
            <pc:sldMk cId="271603412" sldId="1100"/>
            <ac:spMk id="2" creationId="{4AEC83AA-7F42-4324-9372-62E8F92591B3}"/>
          </ac:spMkLst>
        </pc:spChg>
        <pc:spChg chg="del">
          <ac:chgData name="Filip Boen" userId="f3ba5a88-dbd6-47dd-871a-e364d5b391b4" providerId="ADAL" clId="{DF1731BB-6539-49CD-8661-52A480D5313A}" dt="2022-05-31T04:44:57.832" v="430"/>
          <ac:spMkLst>
            <pc:docMk/>
            <pc:sldMk cId="271603412" sldId="1100"/>
            <ac:spMk id="3" creationId="{39B199A6-B5E7-41F4-AC17-BA1D4AD5BA67}"/>
          </ac:spMkLst>
        </pc:spChg>
        <pc:spChg chg="del">
          <ac:chgData name="Filip Boen" userId="f3ba5a88-dbd6-47dd-871a-e364d5b391b4" providerId="ADAL" clId="{DF1731BB-6539-49CD-8661-52A480D5313A}" dt="2022-05-31T04:45:02.331" v="431"/>
          <ac:spMkLst>
            <pc:docMk/>
            <pc:sldMk cId="271603412" sldId="1100"/>
            <ac:spMk id="4" creationId="{C771B4BD-68B0-40E6-9161-15BBD879F72F}"/>
          </ac:spMkLst>
        </pc:spChg>
        <pc:picChg chg="add del mod">
          <ac:chgData name="Filip Boen" userId="f3ba5a88-dbd6-47dd-871a-e364d5b391b4" providerId="ADAL" clId="{DF1731BB-6539-49CD-8661-52A480D5313A}" dt="2022-05-31T04:45:27.681" v="435"/>
          <ac:picMkLst>
            <pc:docMk/>
            <pc:sldMk cId="271603412" sldId="1100"/>
            <ac:picMk id="6" creationId="{DBBD021D-D684-4FDA-BB69-7FFB2EDC6128}"/>
          </ac:picMkLst>
        </pc:picChg>
        <pc:picChg chg="add mod">
          <ac:chgData name="Filip Boen" userId="f3ba5a88-dbd6-47dd-871a-e364d5b391b4" providerId="ADAL" clId="{DF1731BB-6539-49CD-8661-52A480D5313A}" dt="2022-05-31T04:45:29.855" v="436" actId="1076"/>
          <ac:picMkLst>
            <pc:docMk/>
            <pc:sldMk cId="271603412" sldId="1100"/>
            <ac:picMk id="7" creationId="{54149F17-5D96-48B4-B270-3171E128599B}"/>
          </ac:picMkLst>
        </pc:picChg>
      </pc:sldChg>
      <pc:sldChg chg="del">
        <pc:chgData name="Filip Boen" userId="f3ba5a88-dbd6-47dd-871a-e364d5b391b4" providerId="ADAL" clId="{DF1731BB-6539-49CD-8661-52A480D5313A}" dt="2022-05-31T04:22:29.975" v="239" actId="2696"/>
        <pc:sldMkLst>
          <pc:docMk/>
          <pc:sldMk cId="4082816932" sldId="1100"/>
        </pc:sldMkLst>
      </pc:sldChg>
      <pc:sldChg chg="del">
        <pc:chgData name="Filip Boen" userId="f3ba5a88-dbd6-47dd-871a-e364d5b391b4" providerId="ADAL" clId="{DF1731BB-6539-49CD-8661-52A480D5313A}" dt="2022-05-31T04:22:28.687" v="238" actId="2696"/>
        <pc:sldMkLst>
          <pc:docMk/>
          <pc:sldMk cId="503599087" sldId="1101"/>
        </pc:sldMkLst>
      </pc:sldChg>
      <pc:sldChg chg="modSp add modNotes modNotesTx">
        <pc:chgData name="Filip Boen" userId="f3ba5a88-dbd6-47dd-871a-e364d5b391b4" providerId="ADAL" clId="{DF1731BB-6539-49CD-8661-52A480D5313A}" dt="2022-05-31T04:47:36.677" v="523" actId="20577"/>
        <pc:sldMkLst>
          <pc:docMk/>
          <pc:sldMk cId="4218426245" sldId="1101"/>
        </pc:sldMkLst>
        <pc:spChg chg="mod">
          <ac:chgData name="Filip Boen" userId="f3ba5a88-dbd6-47dd-871a-e364d5b391b4" providerId="ADAL" clId="{DF1731BB-6539-49CD-8661-52A480D5313A}" dt="2022-05-31T04:46:08.264" v="521" actId="20577"/>
          <ac:spMkLst>
            <pc:docMk/>
            <pc:sldMk cId="4218426245" sldId="1101"/>
            <ac:spMk id="10" creationId="{8F590BBE-DFF9-4E01-91C4-3D5760711361}"/>
          </ac:spMkLst>
        </pc:spChg>
      </pc:sldChg>
      <pc:sldChg chg="add ord modNotes">
        <pc:chgData name="Filip Boen" userId="f3ba5a88-dbd6-47dd-871a-e364d5b391b4" providerId="ADAL" clId="{DF1731BB-6539-49CD-8661-52A480D5313A}" dt="2022-05-31T04:53:51.237" v="762"/>
        <pc:sldMkLst>
          <pc:docMk/>
          <pc:sldMk cId="869873276" sldId="1102"/>
        </pc:sldMkLst>
      </pc:sldChg>
      <pc:sldChg chg="del">
        <pc:chgData name="Filip Boen" userId="f3ba5a88-dbd6-47dd-871a-e364d5b391b4" providerId="ADAL" clId="{DF1731BB-6539-49CD-8661-52A480D5313A}" dt="2022-05-31T04:22:25.380" v="236" actId="2696"/>
        <pc:sldMkLst>
          <pc:docMk/>
          <pc:sldMk cId="1570293567" sldId="1102"/>
        </pc:sldMkLst>
      </pc:sldChg>
      <pc:sldChg chg="del">
        <pc:chgData name="Filip Boen" userId="f3ba5a88-dbd6-47dd-871a-e364d5b391b4" providerId="ADAL" clId="{DF1731BB-6539-49CD-8661-52A480D5313A}" dt="2022-05-31T04:21:03.842" v="115" actId="2696"/>
        <pc:sldMkLst>
          <pc:docMk/>
          <pc:sldMk cId="295944444" sldId="1103"/>
        </pc:sldMkLst>
      </pc:sldChg>
      <pc:sldChg chg="modSp add modNotes">
        <pc:chgData name="Filip Boen" userId="f3ba5a88-dbd6-47dd-871a-e364d5b391b4" providerId="ADAL" clId="{DF1731BB-6539-49CD-8661-52A480D5313A}" dt="2022-05-31T05:06:49.998" v="1037" actId="14100"/>
        <pc:sldMkLst>
          <pc:docMk/>
          <pc:sldMk cId="3293876502" sldId="1103"/>
        </pc:sldMkLst>
        <pc:spChg chg="mod">
          <ac:chgData name="Filip Boen" userId="f3ba5a88-dbd6-47dd-871a-e364d5b391b4" providerId="ADAL" clId="{DF1731BB-6539-49CD-8661-52A480D5313A}" dt="2022-05-31T05:06:49.998" v="1037" actId="14100"/>
          <ac:spMkLst>
            <pc:docMk/>
            <pc:sldMk cId="3293876502" sldId="1103"/>
            <ac:spMk id="6" creationId="{99BE6611-CA50-6F42-8219-3FB23D4E6128}"/>
          </ac:spMkLst>
        </pc:spChg>
        <pc:spChg chg="mod">
          <ac:chgData name="Filip Boen" userId="f3ba5a88-dbd6-47dd-871a-e364d5b391b4" providerId="ADAL" clId="{DF1731BB-6539-49CD-8661-52A480D5313A}" dt="2022-05-31T05:06:47.358" v="1036" actId="1076"/>
          <ac:spMkLst>
            <pc:docMk/>
            <pc:sldMk cId="3293876502" sldId="1103"/>
            <ac:spMk id="10" creationId="{8F590BBE-DFF9-4E01-91C4-3D5760711361}"/>
          </ac:spMkLst>
        </pc:spChg>
      </pc:sldChg>
      <pc:sldChg chg="modSp add modNotes modNotesTx">
        <pc:chgData name="Filip Boen" userId="f3ba5a88-dbd6-47dd-871a-e364d5b391b4" providerId="ADAL" clId="{DF1731BB-6539-49CD-8661-52A480D5313A}" dt="2022-05-31T05:08:15.661" v="1363" actId="20577"/>
        <pc:sldMkLst>
          <pc:docMk/>
          <pc:sldMk cId="1542263512" sldId="1104"/>
        </pc:sldMkLst>
        <pc:spChg chg="mod">
          <ac:chgData name="Filip Boen" userId="f3ba5a88-dbd6-47dd-871a-e364d5b391b4" providerId="ADAL" clId="{DF1731BB-6539-49CD-8661-52A480D5313A}" dt="2022-05-31T05:06:58.890" v="1041" actId="20577"/>
          <ac:spMkLst>
            <pc:docMk/>
            <pc:sldMk cId="1542263512" sldId="1104"/>
            <ac:spMk id="6" creationId="{99BE6611-CA50-6F42-8219-3FB23D4E6128}"/>
          </ac:spMkLst>
        </pc:spChg>
        <pc:spChg chg="mod">
          <ac:chgData name="Filip Boen" userId="f3ba5a88-dbd6-47dd-871a-e364d5b391b4" providerId="ADAL" clId="{DF1731BB-6539-49CD-8661-52A480D5313A}" dt="2022-05-31T05:08:15.661" v="1363" actId="20577"/>
          <ac:spMkLst>
            <pc:docMk/>
            <pc:sldMk cId="1542263512" sldId="1104"/>
            <ac:spMk id="10" creationId="{8F590BBE-DFF9-4E01-91C4-3D5760711361}"/>
          </ac:spMkLst>
        </pc:spChg>
      </pc:sldChg>
      <pc:sldChg chg="del">
        <pc:chgData name="Filip Boen" userId="f3ba5a88-dbd6-47dd-871a-e364d5b391b4" providerId="ADAL" clId="{DF1731BB-6539-49CD-8661-52A480D5313A}" dt="2022-05-31T04:22:24.873" v="235" actId="2696"/>
        <pc:sldMkLst>
          <pc:docMk/>
          <pc:sldMk cId="829483020" sldId="1105"/>
        </pc:sldMkLst>
      </pc:sldChg>
      <pc:sldChg chg="del">
        <pc:chgData name="Filip Boen" userId="f3ba5a88-dbd6-47dd-871a-e364d5b391b4" providerId="ADAL" clId="{DF1731BB-6539-49CD-8661-52A480D5313A}" dt="2022-05-31T04:22:27.637" v="237" actId="2696"/>
        <pc:sldMkLst>
          <pc:docMk/>
          <pc:sldMk cId="2606324787" sldId="1106"/>
        </pc:sldMkLst>
      </pc:sldChg>
      <pc:sldChg chg="del">
        <pc:chgData name="Filip Boen" userId="f3ba5a88-dbd6-47dd-871a-e364d5b391b4" providerId="ADAL" clId="{DF1731BB-6539-49CD-8661-52A480D5313A}" dt="2022-05-31T04:21:06.837" v="116" actId="2696"/>
        <pc:sldMkLst>
          <pc:docMk/>
          <pc:sldMk cId="2507365540" sldId="1107"/>
        </pc:sldMkLst>
      </pc:sldChg>
    </pc:docChg>
  </pc:docChgLst>
  <pc:docChgLst>
    <pc:chgData name="Filip Boen" userId="f3ba5a88-dbd6-47dd-871a-e364d5b391b4" providerId="ADAL" clId="{E8405122-5E1C-48C1-A112-93602958D8B5}"/>
    <pc:docChg chg="undo custSel addSld delSld modSld">
      <pc:chgData name="Filip Boen" userId="f3ba5a88-dbd6-47dd-871a-e364d5b391b4" providerId="ADAL" clId="{E8405122-5E1C-48C1-A112-93602958D8B5}" dt="2022-06-01T03:38:00.319" v="7278" actId="14861"/>
      <pc:docMkLst>
        <pc:docMk/>
      </pc:docMkLst>
      <pc:sldChg chg="addSp modSp">
        <pc:chgData name="Filip Boen" userId="f3ba5a88-dbd6-47dd-871a-e364d5b391b4" providerId="ADAL" clId="{E8405122-5E1C-48C1-A112-93602958D8B5}" dt="2022-05-31T23:27:17.871" v="1527" actId="14100"/>
        <pc:sldMkLst>
          <pc:docMk/>
          <pc:sldMk cId="3120472011" sldId="500"/>
        </pc:sldMkLst>
        <pc:picChg chg="add mod">
          <ac:chgData name="Filip Boen" userId="f3ba5a88-dbd6-47dd-871a-e364d5b391b4" providerId="ADAL" clId="{E8405122-5E1C-48C1-A112-93602958D8B5}" dt="2022-05-31T23:27:17.871" v="1527" actId="14100"/>
          <ac:picMkLst>
            <pc:docMk/>
            <pc:sldMk cId="3120472011" sldId="500"/>
            <ac:picMk id="1026" creationId="{687EECA1-96AD-4822-B221-D0048EC8D1B4}"/>
          </ac:picMkLst>
        </pc:picChg>
      </pc:sldChg>
      <pc:sldChg chg="modSp">
        <pc:chgData name="Filip Boen" userId="f3ba5a88-dbd6-47dd-871a-e364d5b391b4" providerId="ADAL" clId="{E8405122-5E1C-48C1-A112-93602958D8B5}" dt="2022-05-31T23:27:04.033" v="1525" actId="20577"/>
        <pc:sldMkLst>
          <pc:docMk/>
          <pc:sldMk cId="2016696736" sldId="501"/>
        </pc:sldMkLst>
        <pc:spChg chg="mod">
          <ac:chgData name="Filip Boen" userId="f3ba5a88-dbd6-47dd-871a-e364d5b391b4" providerId="ADAL" clId="{E8405122-5E1C-48C1-A112-93602958D8B5}" dt="2022-05-31T23:27:04.033" v="1525" actId="20577"/>
          <ac:spMkLst>
            <pc:docMk/>
            <pc:sldMk cId="2016696736" sldId="501"/>
            <ac:spMk id="9" creationId="{9E1FB00C-FB00-47C6-88BF-17239AD5F695}"/>
          </ac:spMkLst>
        </pc:spChg>
      </pc:sldChg>
      <pc:sldChg chg="addSp modSp modNotes">
        <pc:chgData name="Filip Boen" userId="f3ba5a88-dbd6-47dd-871a-e364d5b391b4" providerId="ADAL" clId="{E8405122-5E1C-48C1-A112-93602958D8B5}" dt="2022-06-01T03:31:43.828" v="7238" actId="14861"/>
        <pc:sldMkLst>
          <pc:docMk/>
          <pc:sldMk cId="472659591" sldId="577"/>
        </pc:sldMkLst>
        <pc:spChg chg="mod">
          <ac:chgData name="Filip Boen" userId="f3ba5a88-dbd6-47dd-871a-e364d5b391b4" providerId="ADAL" clId="{E8405122-5E1C-48C1-A112-93602958D8B5}" dt="2022-06-01T00:41:27.820" v="6384" actId="20577"/>
          <ac:spMkLst>
            <pc:docMk/>
            <pc:sldMk cId="472659591" sldId="577"/>
            <ac:spMk id="9" creationId="{9E1FB00C-FB00-47C6-88BF-17239AD5F695}"/>
          </ac:spMkLst>
        </pc:spChg>
        <pc:picChg chg="add mod">
          <ac:chgData name="Filip Boen" userId="f3ba5a88-dbd6-47dd-871a-e364d5b391b4" providerId="ADAL" clId="{E8405122-5E1C-48C1-A112-93602958D8B5}" dt="2022-06-01T03:31:43.828" v="7238" actId="14861"/>
          <ac:picMkLst>
            <pc:docMk/>
            <pc:sldMk cId="472659591" sldId="577"/>
            <ac:picMk id="2050" creationId="{D8D5BBA3-9832-47E0-991E-B51E2F4018DC}"/>
          </ac:picMkLst>
        </pc:picChg>
      </pc:sldChg>
      <pc:sldChg chg="addSp modSp modNotes">
        <pc:chgData name="Filip Boen" userId="f3ba5a88-dbd6-47dd-871a-e364d5b391b4" providerId="ADAL" clId="{E8405122-5E1C-48C1-A112-93602958D8B5}" dt="2022-06-01T03:38:00.319" v="7278" actId="14861"/>
        <pc:sldMkLst>
          <pc:docMk/>
          <pc:sldMk cId="1271171560" sldId="1053"/>
        </pc:sldMkLst>
        <pc:spChg chg="mod">
          <ac:chgData name="Filip Boen" userId="f3ba5a88-dbd6-47dd-871a-e364d5b391b4" providerId="ADAL" clId="{E8405122-5E1C-48C1-A112-93602958D8B5}" dt="2022-06-01T03:23:24.312" v="7133" actId="20577"/>
          <ac:spMkLst>
            <pc:docMk/>
            <pc:sldMk cId="1271171560" sldId="1053"/>
            <ac:spMk id="8" creationId="{68AF17C5-4836-46DA-81D6-58CE7E079EF5}"/>
          </ac:spMkLst>
        </pc:spChg>
        <pc:picChg chg="add mod">
          <ac:chgData name="Filip Boen" userId="f3ba5a88-dbd6-47dd-871a-e364d5b391b4" providerId="ADAL" clId="{E8405122-5E1C-48C1-A112-93602958D8B5}" dt="2022-06-01T03:38:00.319" v="7278" actId="14861"/>
          <ac:picMkLst>
            <pc:docMk/>
            <pc:sldMk cId="1271171560" sldId="1053"/>
            <ac:picMk id="4098" creationId="{3B070C04-A9E8-4DBC-A7EF-23742A940633}"/>
          </ac:picMkLst>
        </pc:picChg>
      </pc:sldChg>
      <pc:sldChg chg="modSp modNotes">
        <pc:chgData name="Filip Boen" userId="f3ba5a88-dbd6-47dd-871a-e364d5b391b4" providerId="ADAL" clId="{E8405122-5E1C-48C1-A112-93602958D8B5}" dt="2022-06-01T03:30:08.452" v="7221" actId="20577"/>
        <pc:sldMkLst>
          <pc:docMk/>
          <pc:sldMk cId="2554730706" sldId="1080"/>
        </pc:sldMkLst>
        <pc:spChg chg="mod">
          <ac:chgData name="Filip Boen" userId="f3ba5a88-dbd6-47dd-871a-e364d5b391b4" providerId="ADAL" clId="{E8405122-5E1C-48C1-A112-93602958D8B5}" dt="2022-06-01T03:30:08.452" v="7221" actId="20577"/>
          <ac:spMkLst>
            <pc:docMk/>
            <pc:sldMk cId="2554730706" sldId="1080"/>
            <ac:spMk id="9" creationId="{9E1FB00C-FB00-47C6-88BF-17239AD5F695}"/>
          </ac:spMkLst>
        </pc:spChg>
      </pc:sldChg>
      <pc:sldChg chg="modSp modNotes">
        <pc:chgData name="Filip Boen" userId="f3ba5a88-dbd6-47dd-871a-e364d5b391b4" providerId="ADAL" clId="{E8405122-5E1C-48C1-A112-93602958D8B5}" dt="2022-06-01T03:25:34.956" v="7181" actId="20577"/>
        <pc:sldMkLst>
          <pc:docMk/>
          <pc:sldMk cId="253279721" sldId="1097"/>
        </pc:sldMkLst>
        <pc:spChg chg="mod">
          <ac:chgData name="Filip Boen" userId="f3ba5a88-dbd6-47dd-871a-e364d5b391b4" providerId="ADAL" clId="{E8405122-5E1C-48C1-A112-93602958D8B5}" dt="2022-06-01T03:25:34.956" v="7181" actId="20577"/>
          <ac:spMkLst>
            <pc:docMk/>
            <pc:sldMk cId="253279721" sldId="1097"/>
            <ac:spMk id="9" creationId="{9E1FB00C-FB00-47C6-88BF-17239AD5F695}"/>
          </ac:spMkLst>
        </pc:spChg>
        <pc:spChg chg="mod">
          <ac:chgData name="Filip Boen" userId="f3ba5a88-dbd6-47dd-871a-e364d5b391b4" providerId="ADAL" clId="{E8405122-5E1C-48C1-A112-93602958D8B5}" dt="2022-05-31T23:36:31.754" v="2326" actId="1076"/>
          <ac:spMkLst>
            <pc:docMk/>
            <pc:sldMk cId="253279721" sldId="1097"/>
            <ac:spMk id="10" creationId="{8F590BBE-DFF9-4E01-91C4-3D5760711361}"/>
          </ac:spMkLst>
        </pc:spChg>
      </pc:sldChg>
      <pc:sldChg chg="modNotes">
        <pc:chgData name="Filip Boen" userId="f3ba5a88-dbd6-47dd-871a-e364d5b391b4" providerId="ADAL" clId="{E8405122-5E1C-48C1-A112-93602958D8B5}" dt="2022-05-31T23:20:54.911" v="3" actId="27636"/>
        <pc:sldMkLst>
          <pc:docMk/>
          <pc:sldMk cId="3106656673" sldId="1098"/>
        </pc:sldMkLst>
      </pc:sldChg>
      <pc:sldChg chg="modSp modNotes">
        <pc:chgData name="Filip Boen" userId="f3ba5a88-dbd6-47dd-871a-e364d5b391b4" providerId="ADAL" clId="{E8405122-5E1C-48C1-A112-93602958D8B5}" dt="2022-06-01T03:27:41.709" v="7207" actId="20577"/>
        <pc:sldMkLst>
          <pc:docMk/>
          <pc:sldMk cId="4031134682" sldId="1099"/>
        </pc:sldMkLst>
        <pc:spChg chg="mod">
          <ac:chgData name="Filip Boen" userId="f3ba5a88-dbd6-47dd-871a-e364d5b391b4" providerId="ADAL" clId="{E8405122-5E1C-48C1-A112-93602958D8B5}" dt="2022-06-01T03:27:41.709" v="7207" actId="20577"/>
          <ac:spMkLst>
            <pc:docMk/>
            <pc:sldMk cId="4031134682" sldId="1099"/>
            <ac:spMk id="9" creationId="{9E1FB00C-FB00-47C6-88BF-17239AD5F695}"/>
          </ac:spMkLst>
        </pc:spChg>
      </pc:sldChg>
      <pc:sldChg chg="modSp modNotes modNotesTx">
        <pc:chgData name="Filip Boen" userId="f3ba5a88-dbd6-47dd-871a-e364d5b391b4" providerId="ADAL" clId="{E8405122-5E1C-48C1-A112-93602958D8B5}" dt="2022-06-01T03:28:03.683" v="7208" actId="1076"/>
        <pc:sldMkLst>
          <pc:docMk/>
          <pc:sldMk cId="4218426245" sldId="1101"/>
        </pc:sldMkLst>
        <pc:spChg chg="mod">
          <ac:chgData name="Filip Boen" userId="f3ba5a88-dbd6-47dd-871a-e364d5b391b4" providerId="ADAL" clId="{E8405122-5E1C-48C1-A112-93602958D8B5}" dt="2022-06-01T03:28:03.683" v="7208" actId="1076"/>
          <ac:spMkLst>
            <pc:docMk/>
            <pc:sldMk cId="4218426245" sldId="1101"/>
            <ac:spMk id="9" creationId="{9E1FB00C-FB00-47C6-88BF-17239AD5F695}"/>
          </ac:spMkLst>
        </pc:spChg>
      </pc:sldChg>
      <pc:sldChg chg="modSp modNotes">
        <pc:chgData name="Filip Boen" userId="f3ba5a88-dbd6-47dd-871a-e364d5b391b4" providerId="ADAL" clId="{E8405122-5E1C-48C1-A112-93602958D8B5}" dt="2022-06-01T03:29:13.687" v="7215" actId="255"/>
        <pc:sldMkLst>
          <pc:docMk/>
          <pc:sldMk cId="869873276" sldId="1102"/>
        </pc:sldMkLst>
        <pc:spChg chg="mod">
          <ac:chgData name="Filip Boen" userId="f3ba5a88-dbd6-47dd-871a-e364d5b391b4" providerId="ADAL" clId="{E8405122-5E1C-48C1-A112-93602958D8B5}" dt="2022-06-01T03:29:13.687" v="7215" actId="255"/>
          <ac:spMkLst>
            <pc:docMk/>
            <pc:sldMk cId="869873276" sldId="1102"/>
            <ac:spMk id="9" creationId="{9E1FB00C-FB00-47C6-88BF-17239AD5F695}"/>
          </ac:spMkLst>
        </pc:spChg>
        <pc:spChg chg="mod">
          <ac:chgData name="Filip Boen" userId="f3ba5a88-dbd6-47dd-871a-e364d5b391b4" providerId="ADAL" clId="{E8405122-5E1C-48C1-A112-93602958D8B5}" dt="2022-06-01T03:29:04.817" v="7214" actId="1076"/>
          <ac:spMkLst>
            <pc:docMk/>
            <pc:sldMk cId="869873276" sldId="1102"/>
            <ac:spMk id="10" creationId="{8F590BBE-DFF9-4E01-91C4-3D5760711361}"/>
          </ac:spMkLst>
        </pc:spChg>
      </pc:sldChg>
      <pc:sldChg chg="modSp modNotes">
        <pc:chgData name="Filip Boen" userId="f3ba5a88-dbd6-47dd-871a-e364d5b391b4" providerId="ADAL" clId="{E8405122-5E1C-48C1-A112-93602958D8B5}" dt="2022-06-01T00:34:22.468" v="6253" actId="20577"/>
        <pc:sldMkLst>
          <pc:docMk/>
          <pc:sldMk cId="3293876502" sldId="1103"/>
        </pc:sldMkLst>
        <pc:spChg chg="mod">
          <ac:chgData name="Filip Boen" userId="f3ba5a88-dbd6-47dd-871a-e364d5b391b4" providerId="ADAL" clId="{E8405122-5E1C-48C1-A112-93602958D8B5}" dt="2022-06-01T00:32:17.383" v="5949" actId="207"/>
          <ac:spMkLst>
            <pc:docMk/>
            <pc:sldMk cId="3293876502" sldId="1103"/>
            <ac:spMk id="6" creationId="{99BE6611-CA50-6F42-8219-3FB23D4E6128}"/>
          </ac:spMkLst>
        </pc:spChg>
        <pc:spChg chg="mod">
          <ac:chgData name="Filip Boen" userId="f3ba5a88-dbd6-47dd-871a-e364d5b391b4" providerId="ADAL" clId="{E8405122-5E1C-48C1-A112-93602958D8B5}" dt="2022-06-01T00:34:22.468" v="6253" actId="20577"/>
          <ac:spMkLst>
            <pc:docMk/>
            <pc:sldMk cId="3293876502" sldId="1103"/>
            <ac:spMk id="9" creationId="{9E1FB00C-FB00-47C6-88BF-17239AD5F695}"/>
          </ac:spMkLst>
        </pc:spChg>
      </pc:sldChg>
      <pc:sldChg chg="modSp">
        <pc:chgData name="Filip Boen" userId="f3ba5a88-dbd6-47dd-871a-e364d5b391b4" providerId="ADAL" clId="{E8405122-5E1C-48C1-A112-93602958D8B5}" dt="2022-06-01T03:29:55.314" v="7218" actId="14100"/>
        <pc:sldMkLst>
          <pc:docMk/>
          <pc:sldMk cId="1542263512" sldId="1104"/>
        </pc:sldMkLst>
        <pc:spChg chg="mod">
          <ac:chgData name="Filip Boen" userId="f3ba5a88-dbd6-47dd-871a-e364d5b391b4" providerId="ADAL" clId="{E8405122-5E1C-48C1-A112-93602958D8B5}" dt="2022-06-01T03:29:55.314" v="7218" actId="14100"/>
          <ac:spMkLst>
            <pc:docMk/>
            <pc:sldMk cId="1542263512" sldId="1104"/>
            <ac:spMk id="6" creationId="{99BE6611-CA50-6F42-8219-3FB23D4E6128}"/>
          </ac:spMkLst>
        </pc:spChg>
        <pc:spChg chg="mod">
          <ac:chgData name="Filip Boen" userId="f3ba5a88-dbd6-47dd-871a-e364d5b391b4" providerId="ADAL" clId="{E8405122-5E1C-48C1-A112-93602958D8B5}" dt="2022-06-01T00:47:42.809" v="7127" actId="20577"/>
          <ac:spMkLst>
            <pc:docMk/>
            <pc:sldMk cId="1542263512" sldId="1104"/>
            <ac:spMk id="9" creationId="{9E1FB00C-FB00-47C6-88BF-17239AD5F695}"/>
          </ac:spMkLst>
        </pc:spChg>
        <pc:spChg chg="mod">
          <ac:chgData name="Filip Boen" userId="f3ba5a88-dbd6-47dd-871a-e364d5b391b4" providerId="ADAL" clId="{E8405122-5E1C-48C1-A112-93602958D8B5}" dt="2022-06-01T03:29:37.715" v="7217" actId="1076"/>
          <ac:spMkLst>
            <pc:docMk/>
            <pc:sldMk cId="1542263512" sldId="1104"/>
            <ac:spMk id="10" creationId="{8F590BBE-DFF9-4E01-91C4-3D5760711361}"/>
          </ac:spMkLst>
        </pc:spChg>
      </pc:sldChg>
      <pc:sldChg chg="modSp add del modNotes modNotesTx">
        <pc:chgData name="Filip Boen" userId="f3ba5a88-dbd6-47dd-871a-e364d5b391b4" providerId="ADAL" clId="{E8405122-5E1C-48C1-A112-93602958D8B5}" dt="2022-05-31T23:45:04.195" v="2955" actId="2696"/>
        <pc:sldMkLst>
          <pc:docMk/>
          <pc:sldMk cId="1178011147" sldId="1105"/>
        </pc:sldMkLst>
        <pc:spChg chg="mod">
          <ac:chgData name="Filip Boen" userId="f3ba5a88-dbd6-47dd-871a-e364d5b391b4" providerId="ADAL" clId="{E8405122-5E1C-48C1-A112-93602958D8B5}" dt="2022-05-31T23:41:56.099" v="2793" actId="20577"/>
          <ac:spMkLst>
            <pc:docMk/>
            <pc:sldMk cId="1178011147" sldId="1105"/>
            <ac:spMk id="9" creationId="{9E1FB00C-FB00-47C6-88BF-17239AD5F695}"/>
          </ac:spMkLst>
        </pc:spChg>
      </pc:sldChg>
      <pc:sldChg chg="addSp modSp add modNotes">
        <pc:chgData name="Filip Boen" userId="f3ba5a88-dbd6-47dd-871a-e364d5b391b4" providerId="ADAL" clId="{E8405122-5E1C-48C1-A112-93602958D8B5}" dt="2022-06-01T03:36:58.389" v="7257" actId="1076"/>
        <pc:sldMkLst>
          <pc:docMk/>
          <pc:sldMk cId="3799564465" sldId="1105"/>
        </pc:sldMkLst>
        <pc:spChg chg="mod">
          <ac:chgData name="Filip Boen" userId="f3ba5a88-dbd6-47dd-871a-e364d5b391b4" providerId="ADAL" clId="{E8405122-5E1C-48C1-A112-93602958D8B5}" dt="2022-06-01T00:47:04.863" v="7096" actId="20577"/>
          <ac:spMkLst>
            <pc:docMk/>
            <pc:sldMk cId="3799564465" sldId="1105"/>
            <ac:spMk id="9" creationId="{9E1FB00C-FB00-47C6-88BF-17239AD5F695}"/>
          </ac:spMkLst>
        </pc:spChg>
        <pc:picChg chg="add mod">
          <ac:chgData name="Filip Boen" userId="f3ba5a88-dbd6-47dd-871a-e364d5b391b4" providerId="ADAL" clId="{E8405122-5E1C-48C1-A112-93602958D8B5}" dt="2022-06-01T03:36:58.389" v="7257" actId="1076"/>
          <ac:picMkLst>
            <pc:docMk/>
            <pc:sldMk cId="3799564465" sldId="1105"/>
            <ac:picMk id="3074" creationId="{A64F18B8-0036-44F4-9432-FBED700C9977}"/>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smtClean="0"/>
            </a:lvl1pPr>
          </a:lstStyle>
          <a:p>
            <a:pPr>
              <a:defRPr/>
            </a:pPr>
            <a:endParaRPr lang="en-GB"/>
          </a:p>
        </p:txBody>
      </p:sp>
      <p:sp>
        <p:nvSpPr>
          <p:cNvPr id="3" name="Date Placeholder 2"/>
          <p:cNvSpPr>
            <a:spLocks noGrp="1"/>
          </p:cNvSpPr>
          <p:nvPr>
            <p:ph type="dt" sz="quarter" idx="1"/>
          </p:nvPr>
        </p:nvSpPr>
        <p:spPr>
          <a:xfrm>
            <a:off x="3849689" y="1"/>
            <a:ext cx="2946400" cy="496889"/>
          </a:xfrm>
          <a:prstGeom prst="rect">
            <a:avLst/>
          </a:prstGeom>
        </p:spPr>
        <p:txBody>
          <a:bodyPr vert="horz" lIns="91440" tIns="45720" rIns="91440" bIns="45720" rtlCol="0"/>
          <a:lstStyle>
            <a:lvl1pPr algn="r">
              <a:defRPr sz="1200" smtClean="0"/>
            </a:lvl1pPr>
          </a:lstStyle>
          <a:p>
            <a:pPr>
              <a:defRPr/>
            </a:pPr>
            <a:fld id="{B1D2B90C-776D-469A-A8A2-18DE75BD3603}" type="datetimeFigureOut">
              <a:rPr lang="en-GB"/>
              <a:pPr>
                <a:defRPr/>
              </a:pPr>
              <a:t>06/06/2022</a:t>
            </a:fld>
            <a:endParaRPr lang="en-GB"/>
          </a:p>
        </p:txBody>
      </p:sp>
      <p:sp>
        <p:nvSpPr>
          <p:cNvPr id="4" name="Footer Placeholder 3"/>
          <p:cNvSpPr>
            <a:spLocks noGrp="1"/>
          </p:cNvSpPr>
          <p:nvPr>
            <p:ph type="ftr" sz="quarter" idx="2"/>
          </p:nvPr>
        </p:nvSpPr>
        <p:spPr>
          <a:xfrm>
            <a:off x="0" y="9428164"/>
            <a:ext cx="2946400" cy="496887"/>
          </a:xfrm>
          <a:prstGeom prst="rect">
            <a:avLst/>
          </a:prstGeom>
        </p:spPr>
        <p:txBody>
          <a:bodyPr vert="horz" lIns="91440" tIns="45720" rIns="91440" bIns="45720" rtlCol="0" anchor="b"/>
          <a:lstStyle>
            <a:lvl1pPr algn="l">
              <a:defRPr sz="1200" smtClean="0"/>
            </a:lvl1pPr>
          </a:lstStyle>
          <a:p>
            <a:pPr>
              <a:defRPr/>
            </a:pPr>
            <a:endParaRPr lang="en-GB"/>
          </a:p>
        </p:txBody>
      </p:sp>
      <p:sp>
        <p:nvSpPr>
          <p:cNvPr id="5" name="Slide Number Placeholder 4"/>
          <p:cNvSpPr>
            <a:spLocks noGrp="1"/>
          </p:cNvSpPr>
          <p:nvPr>
            <p:ph type="sldNum" sz="quarter" idx="3"/>
          </p:nvPr>
        </p:nvSpPr>
        <p:spPr>
          <a:xfrm>
            <a:off x="3849689" y="9428164"/>
            <a:ext cx="2946400" cy="496887"/>
          </a:xfrm>
          <a:prstGeom prst="rect">
            <a:avLst/>
          </a:prstGeom>
        </p:spPr>
        <p:txBody>
          <a:bodyPr vert="horz" lIns="91440" tIns="45720" rIns="91440" bIns="45720" rtlCol="0" anchor="b"/>
          <a:lstStyle>
            <a:lvl1pPr algn="r">
              <a:defRPr sz="1200" smtClean="0"/>
            </a:lvl1pPr>
          </a:lstStyle>
          <a:p>
            <a:pPr>
              <a:defRPr/>
            </a:pPr>
            <a:fld id="{1D645871-7ABB-47CC-AF40-5207FD0B05A9}" type="slidenum">
              <a:rPr lang="en-GB"/>
              <a:pPr>
                <a:defRPr/>
              </a:pPr>
              <a:t>‹#›</a:t>
            </a:fld>
            <a:endParaRPr lang="en-GB"/>
          </a:p>
        </p:txBody>
      </p:sp>
    </p:spTree>
    <p:extLst>
      <p:ext uri="{BB962C8B-B14F-4D97-AF65-F5344CB8AC3E}">
        <p14:creationId xmlns:p14="http://schemas.microsoft.com/office/powerpoint/2010/main" val="3752453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a:ea typeface="ＭＳ Ｐゴシック" charset="-128"/>
              </a:defRPr>
            </a:lvl1pPr>
          </a:lstStyle>
          <a:p>
            <a:pPr>
              <a:defRPr/>
            </a:pPr>
            <a:endParaRPr lang="en-GB"/>
          </a:p>
        </p:txBody>
      </p:sp>
      <p:sp>
        <p:nvSpPr>
          <p:cNvPr id="3" name="Date Placeholder 2"/>
          <p:cNvSpPr>
            <a:spLocks noGrp="1"/>
          </p:cNvSpPr>
          <p:nvPr>
            <p:ph type="dt" idx="1"/>
          </p:nvPr>
        </p:nvSpPr>
        <p:spPr>
          <a:xfrm>
            <a:off x="3849689" y="1"/>
            <a:ext cx="2946400" cy="496889"/>
          </a:xfrm>
          <a:prstGeom prst="rect">
            <a:avLst/>
          </a:prstGeom>
        </p:spPr>
        <p:txBody>
          <a:bodyPr vert="horz" lIns="91440" tIns="45720" rIns="91440" bIns="45720" rtlCol="0"/>
          <a:lstStyle>
            <a:lvl1pPr algn="r">
              <a:defRPr sz="1200">
                <a:ea typeface="ＭＳ Ｐゴシック" charset="-128"/>
              </a:defRPr>
            </a:lvl1pPr>
          </a:lstStyle>
          <a:p>
            <a:pPr>
              <a:defRPr/>
            </a:pPr>
            <a:fld id="{36308773-B399-475F-B46D-C9B103CD1E7E}" type="datetimeFigureOut">
              <a:rPr lang="en-GB"/>
              <a:pPr>
                <a:defRPr/>
              </a:pPr>
              <a:t>06/06/2022</a:t>
            </a:fld>
            <a:endParaRPr lang="en-GB"/>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79451" y="4714877"/>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9428164"/>
            <a:ext cx="2946400" cy="496887"/>
          </a:xfrm>
          <a:prstGeom prst="rect">
            <a:avLst/>
          </a:prstGeom>
        </p:spPr>
        <p:txBody>
          <a:bodyPr vert="horz" lIns="91440" tIns="45720" rIns="91440" bIns="45720" rtlCol="0" anchor="b"/>
          <a:lstStyle>
            <a:lvl1pPr algn="l">
              <a:defRPr sz="1200">
                <a:ea typeface="ＭＳ Ｐゴシック" charset="-128"/>
              </a:defRPr>
            </a:lvl1pPr>
          </a:lstStyle>
          <a:p>
            <a:pPr>
              <a:defRPr/>
            </a:pPr>
            <a:endParaRPr lang="en-GB"/>
          </a:p>
        </p:txBody>
      </p:sp>
      <p:sp>
        <p:nvSpPr>
          <p:cNvPr id="7" name="Slide Number Placeholder 6"/>
          <p:cNvSpPr>
            <a:spLocks noGrp="1"/>
          </p:cNvSpPr>
          <p:nvPr>
            <p:ph type="sldNum" sz="quarter" idx="5"/>
          </p:nvPr>
        </p:nvSpPr>
        <p:spPr>
          <a:xfrm>
            <a:off x="3849689" y="9428164"/>
            <a:ext cx="2946400" cy="496887"/>
          </a:xfrm>
          <a:prstGeom prst="rect">
            <a:avLst/>
          </a:prstGeom>
        </p:spPr>
        <p:txBody>
          <a:bodyPr vert="horz" lIns="91440" tIns="45720" rIns="91440" bIns="45720" rtlCol="0" anchor="b"/>
          <a:lstStyle>
            <a:lvl1pPr algn="r">
              <a:defRPr sz="1200">
                <a:ea typeface="ＭＳ Ｐゴシック" charset="-128"/>
              </a:defRPr>
            </a:lvl1pPr>
          </a:lstStyle>
          <a:p>
            <a:pPr>
              <a:defRPr/>
            </a:pPr>
            <a:fld id="{04915706-070A-4707-AA18-DDF1820200B2}" type="slidenum">
              <a:rPr lang="en-GB"/>
              <a:pPr>
                <a:defRPr/>
              </a:pPr>
              <a:t>‹#›</a:t>
            </a:fld>
            <a:endParaRPr lang="en-GB"/>
          </a:p>
        </p:txBody>
      </p:sp>
    </p:spTree>
    <p:extLst>
      <p:ext uri="{BB962C8B-B14F-4D97-AF65-F5344CB8AC3E}">
        <p14:creationId xmlns:p14="http://schemas.microsoft.com/office/powerpoint/2010/main" val="21503311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endParaRPr lang="en-GB" dirty="0"/>
          </a:p>
          <a:p>
            <a:endParaRPr lang="en-GB" dirty="0"/>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a:t>
            </a:fld>
            <a:endParaRPr lang="en-GB" dirty="0"/>
          </a:p>
        </p:txBody>
      </p:sp>
    </p:spTree>
    <p:extLst>
      <p:ext uri="{BB962C8B-B14F-4D97-AF65-F5344CB8AC3E}">
        <p14:creationId xmlns:p14="http://schemas.microsoft.com/office/powerpoint/2010/main" val="37929796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Prediction 1. Exclusive social identification (e.g., with a particular team or sport) is likely to reduce well-being in the context of career transitions </a:t>
            </a:r>
          </a:p>
          <a:p>
            <a:r>
              <a:rPr lang="en-US" sz="1200" b="0" i="0" u="none" strike="noStrike" kern="1200" baseline="0" dirty="0">
                <a:solidFill>
                  <a:schemeClr val="tx1"/>
                </a:solidFill>
                <a:latin typeface="+mn-lt"/>
                <a:ea typeface="+mn-ea"/>
                <a:cs typeface="+mn-cs"/>
              </a:rPr>
              <a:t>SIMIC </a:t>
            </a:r>
            <a:r>
              <a:rPr lang="en-US" sz="1200" b="0" i="0" u="none" strike="noStrike" kern="1200" baseline="0" dirty="0" err="1">
                <a:solidFill>
                  <a:schemeClr val="tx1"/>
                </a:solidFill>
                <a:latin typeface="+mn-lt"/>
                <a:ea typeface="+mn-ea"/>
                <a:cs typeface="+mn-cs"/>
              </a:rPr>
              <a:t>emphasises</a:t>
            </a:r>
            <a:r>
              <a:rPr lang="en-US" sz="1200" b="0" i="0" u="none" strike="noStrike" kern="1200" baseline="0" dirty="0">
                <a:solidFill>
                  <a:schemeClr val="tx1"/>
                </a:solidFill>
                <a:latin typeface="+mn-lt"/>
                <a:ea typeface="+mn-ea"/>
                <a:cs typeface="+mn-cs"/>
              </a:rPr>
              <a:t> the value of belonging to multiple groups prior to life change, as this is the basis from which a person accesses the psychological resources associated with social identity maintenance and social identity gain. Often, though, professional bodies and coaches encourage athletes to do precisely the opposite in the interests of developing their talent and boosting their performance. For example, as we saw earlier, this is the logic that underpins the EPPP’s policy of ensuring that young footballers devote many thousands of hours to training in their formative years. Certainly, strong and exclusive identification with one’s team may have positive ramifications for performance on the field (although, as Jodie Green and colleagues note, even this will not always be the case; Green et al., 2018). However, even where this is true, exclusive social identifications are likely to have negative consequences off the field where a lack of positive group memberships to fall back and occupy one’s time can be a source of fatigue, boredom and even delinquency (e.g., in the form of substance misuse, gambling or criminal </a:t>
            </a:r>
            <a:r>
              <a:rPr lang="en-US" sz="1200" b="0" i="0" u="none" strike="noStrike" kern="1200" baseline="0" dirty="0" err="1">
                <a:solidFill>
                  <a:schemeClr val="tx1"/>
                </a:solidFill>
                <a:latin typeface="+mn-lt"/>
                <a:ea typeface="+mn-ea"/>
                <a:cs typeface="+mn-cs"/>
              </a:rPr>
              <a:t>behaviour</a:t>
            </a:r>
            <a:r>
              <a:rPr lang="en-US" sz="1200" b="0" i="0" u="none" strike="noStrike" kern="1200" baseline="0" dirty="0">
                <a:solidFill>
                  <a:schemeClr val="tx1"/>
                </a:solidFill>
                <a:latin typeface="+mn-lt"/>
                <a:ea typeface="+mn-ea"/>
                <a:cs typeface="+mn-cs"/>
              </a:rPr>
              <a:t>; Best et al., 2016; Sani et al., 2015). In contrast, having access to a range of alternative social identities (e.g., with one’s family, community and other interest groups) is likely to have positive consequences both on and off the field. </a:t>
            </a:r>
          </a:p>
          <a:p>
            <a:r>
              <a:rPr lang="en-US" sz="1200" b="0" i="0" u="none" strike="noStrike" kern="1200" baseline="0" dirty="0">
                <a:solidFill>
                  <a:schemeClr val="tx1"/>
                </a:solidFill>
                <a:latin typeface="+mn-lt"/>
                <a:ea typeface="+mn-ea"/>
                <a:cs typeface="+mn-cs"/>
              </a:rPr>
              <a:t>It is also the case that exclusive social identification (e.g., with a particular team) is likely to be particularly problematic in the context of retirement – especially if it is unplanned (e.g., when it results from injury or deselection). This point emerges from interview-based research by Brian Gearing (1999), in which retired professional footballers were asked how they coped with the challenges of establishing a new identity after they had given up the game. Here it was common for players to highlight the challenges created by the strong cultural values and </a:t>
            </a:r>
            <a:r>
              <a:rPr lang="en-US" sz="1200" b="0" i="0" u="none" strike="noStrike" kern="1200" baseline="0" dirty="0" err="1">
                <a:solidFill>
                  <a:schemeClr val="tx1"/>
                </a:solidFill>
                <a:latin typeface="+mn-lt"/>
                <a:ea typeface="+mn-ea"/>
                <a:cs typeface="+mn-cs"/>
              </a:rPr>
              <a:t>behavioural</a:t>
            </a:r>
            <a:r>
              <a:rPr lang="en-US" sz="1200" b="0" i="0" u="none" strike="noStrike" kern="1200" baseline="0" dirty="0">
                <a:solidFill>
                  <a:schemeClr val="tx1"/>
                </a:solidFill>
                <a:latin typeface="+mn-lt"/>
                <a:ea typeface="+mn-ea"/>
                <a:cs typeface="+mn-cs"/>
              </a:rPr>
              <a:t> norms of professional football as these created a ‘gravitational pull’ from which they struggled to break free to forge a new life after the game. Accordingly, where a player’s sense of self-worth is derived solely from their social identity as a player in a particular team or sport, the loss of that identity through retirement can leave them socially barren and devoid of the social and psychological resources that they needed to cope with this major life change.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11</a:t>
            </a:fld>
            <a:endParaRPr lang="en-GB"/>
          </a:p>
        </p:txBody>
      </p:sp>
    </p:spTree>
    <p:extLst>
      <p:ext uri="{BB962C8B-B14F-4D97-AF65-F5344CB8AC3E}">
        <p14:creationId xmlns:p14="http://schemas.microsoft.com/office/powerpoint/2010/main" val="20905911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Prediction 2. Strong social identification (e.g., with a particular team or sport) can support adjustment in retirement if it is integrated as an aspect of an athlete’s broader network of social identities</a:t>
            </a:r>
          </a:p>
          <a:p>
            <a:r>
              <a:rPr lang="en-US" sz="1200" b="0" i="0" u="none" strike="noStrike" kern="1200" baseline="0" dirty="0">
                <a:solidFill>
                  <a:schemeClr val="tx1"/>
                </a:solidFill>
                <a:latin typeface="+mn-lt"/>
                <a:ea typeface="+mn-ea"/>
                <a:cs typeface="+mn-cs"/>
              </a:rPr>
              <a:t>Losing one’s personal athletic identity through retirement from sport is inevitable, and, as noted earlier, this often exacts a heavy toll on mental health, health </a:t>
            </a:r>
            <a:r>
              <a:rPr lang="en-US" sz="1200" b="0" i="0" u="none" strike="noStrike" kern="1200" baseline="0" dirty="0" err="1">
                <a:solidFill>
                  <a:schemeClr val="tx1"/>
                </a:solidFill>
                <a:latin typeface="+mn-lt"/>
                <a:ea typeface="+mn-ea"/>
                <a:cs typeface="+mn-cs"/>
              </a:rPr>
              <a:t>behaviour</a:t>
            </a:r>
            <a:r>
              <a:rPr lang="en-US" sz="1200" b="0" i="0" u="none" strike="noStrike" kern="1200" baseline="0" dirty="0">
                <a:solidFill>
                  <a:schemeClr val="tx1"/>
                </a:solidFill>
                <a:latin typeface="+mn-lt"/>
                <a:ea typeface="+mn-ea"/>
                <a:cs typeface="+mn-cs"/>
              </a:rPr>
              <a:t> and adjustment. It is here, though, that </a:t>
            </a:r>
            <a:r>
              <a:rPr lang="en-US" sz="1200" b="0" i="1" u="none" strike="noStrike" kern="1200" baseline="0" dirty="0">
                <a:solidFill>
                  <a:schemeClr val="tx1"/>
                </a:solidFill>
                <a:latin typeface="+mn-lt"/>
                <a:ea typeface="+mn-ea"/>
                <a:cs typeface="+mn-cs"/>
              </a:rPr>
              <a:t>social </a:t>
            </a:r>
            <a:r>
              <a:rPr lang="en-US" sz="1200" b="0" i="0" u="none" strike="noStrike" kern="1200" baseline="0" dirty="0">
                <a:solidFill>
                  <a:schemeClr val="tx1"/>
                </a:solidFill>
                <a:latin typeface="+mn-lt"/>
                <a:ea typeface="+mn-ea"/>
                <a:cs typeface="+mn-cs"/>
              </a:rPr>
              <a:t>identification (e.g., with one’s team, club or sport) may serve an important protective function – providing it is part of a wider network of social identities associated with multiple group memberships. In this context, social identification has the potential to enable a retired player to live out their sporting identity by facilitating connections to other people with whom they identify (e.g., other players, fans) even though they themselves can no longer play. Indeed, this process, of living out the joys (and sometimes the heartbreaks) of the game is similar to that experienced by team supporters more generally (e.g., in ways suggested in Chapter 17).</a:t>
            </a:r>
          </a:p>
          <a:p>
            <a:r>
              <a:rPr lang="en-US" sz="1200" b="0" i="0" u="none" strike="noStrike" kern="1200" baseline="0" dirty="0">
                <a:solidFill>
                  <a:schemeClr val="tx1"/>
                </a:solidFill>
                <a:latin typeface="+mn-lt"/>
                <a:ea typeface="+mn-ea"/>
                <a:cs typeface="+mn-cs"/>
              </a:rPr>
              <a:t>Social identification makes connections of this form possible because it is a process through which the others are embraced as contributors to a person’s sense of self – as a result of </a:t>
            </a:r>
            <a:r>
              <a:rPr lang="en-US" sz="1200" b="0" i="0" u="none" strike="noStrike" kern="1200" baseline="0" dirty="0" err="1">
                <a:solidFill>
                  <a:schemeClr val="tx1"/>
                </a:solidFill>
                <a:latin typeface="+mn-lt"/>
                <a:ea typeface="+mn-ea"/>
                <a:cs typeface="+mn-cs"/>
              </a:rPr>
              <a:t>depersonalisation</a:t>
            </a:r>
            <a:r>
              <a:rPr lang="en-US" sz="1200" b="0" i="0" u="none" strike="noStrike" kern="1200" baseline="0" dirty="0">
                <a:solidFill>
                  <a:schemeClr val="tx1"/>
                </a:solidFill>
                <a:latin typeface="+mn-lt"/>
                <a:ea typeface="+mn-ea"/>
                <a:cs typeface="+mn-cs"/>
              </a:rPr>
              <a:t> in which the group (and not the personal self) is the salient basis for self-categorization (Turner, 1982). However, there is a caveat to this in line with our first prediction about multiple group membership above – namely, that these effects of social identification are more likely to be positive to the extent that they are not exclusive. Again, this is because the connections forged by social identification are likely to be more sustainable to the extent that they are distributed across a network of group-based ties rather than concentrated on a single group node.</a:t>
            </a:r>
          </a:p>
          <a:p>
            <a:r>
              <a:rPr lang="en-US" sz="1200" b="0" i="0" u="none" strike="noStrike" kern="1200" baseline="0" dirty="0">
                <a:solidFill>
                  <a:schemeClr val="tx1"/>
                </a:solidFill>
                <a:latin typeface="+mn-lt"/>
                <a:ea typeface="+mn-ea"/>
                <a:cs typeface="+mn-cs"/>
              </a:rPr>
              <a:t>Although we have highlighted only these two predictions, there are numerous others that can be derived from SIMIC, relating to concepts of social identity continuity, social identity gain and social identity compatibility. Although these predictions are consistent with a range of qualitative observations in this area (e.g., those of Gearing, 1999) it is also the case that, as things stand, there is at this time little or no quantitative evidence to support them in the sport psychology literature. Nevertheless, social identity </a:t>
            </a:r>
            <a:r>
              <a:rPr lang="en-US" sz="1200" b="0" i="0" u="none" strike="noStrike" kern="1200" baseline="0" dirty="0" err="1">
                <a:solidFill>
                  <a:schemeClr val="tx1"/>
                </a:solidFill>
                <a:latin typeface="+mn-lt"/>
                <a:ea typeface="+mn-ea"/>
                <a:cs typeface="+mn-cs"/>
              </a:rPr>
              <a:t>theorising</a:t>
            </a:r>
            <a:r>
              <a:rPr lang="en-US" sz="1200" b="0" i="0" u="none" strike="noStrike" kern="1200" baseline="0" dirty="0">
                <a:solidFill>
                  <a:schemeClr val="tx1"/>
                </a:solidFill>
                <a:latin typeface="+mn-lt"/>
                <a:ea typeface="+mn-ea"/>
                <a:cs typeface="+mn-cs"/>
              </a:rPr>
              <a:t> and its instantiation in SIMIC paves the way for a new way of thinking about career transitions in sport and, through this, to new directions for intervention (Haslam et al., 2020).</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12</a:t>
            </a:fld>
            <a:endParaRPr lang="en-GB"/>
          </a:p>
        </p:txBody>
      </p:sp>
    </p:spTree>
    <p:extLst>
      <p:ext uri="{BB962C8B-B14F-4D97-AF65-F5344CB8AC3E}">
        <p14:creationId xmlns:p14="http://schemas.microsoft.com/office/powerpoint/2010/main" val="10482883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As we noted in the first half of this chapter, to date much of the identity work on career transitions has focused on a sportsperson’s personal identity and role as an athlete. This identity predicts motivation, commitment and success when playing sport (Brewer et al., 1993; Horton &amp; Mack, 2000). However, we noted, too, that it has also been found to compromise athletes’ adjustment to particular transitions – for example, moving from youth to senior level, from team to team, or from having an active role as an athlete into retirement. In certain instances, this has also been found to lead to emotional disturbance that affects an athlete’s capacity to develop meaningful identities outside sport (Brown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et al., 2018; </a:t>
            </a:r>
            <a:r>
              <a:rPr lang="en-US" sz="1200" b="0" i="0" u="none" strike="noStrike" kern="1200" baseline="0" dirty="0" err="1">
                <a:solidFill>
                  <a:schemeClr val="tx1"/>
                </a:solidFill>
                <a:latin typeface="+mn-lt"/>
                <a:ea typeface="+mn-ea"/>
                <a:cs typeface="+mn-cs"/>
              </a:rPr>
              <a:t>Cosh</a:t>
            </a:r>
            <a:r>
              <a:rPr lang="en-US" sz="1200" b="0" i="0" u="none" strike="noStrike" kern="1200" baseline="0" dirty="0">
                <a:solidFill>
                  <a:schemeClr val="tx1"/>
                </a:solidFill>
                <a:latin typeface="+mn-lt"/>
                <a:ea typeface="+mn-ea"/>
                <a:cs typeface="+mn-cs"/>
              </a:rPr>
              <a:t> et al., 2015; Gulliver et al., 2015; Stambulova et al., 2009). Nevertheless, little attention has been paid to players’ wider social identities in the context of this change (e.g., their identity as a member of a particular team or club), despite the huge resources (e.g., time, effort, money) that are invested in building these identities over the course of an athlete’s career (e.g., Chapters 5 and 13). </a:t>
            </a:r>
          </a:p>
          <a:p>
            <a:r>
              <a:rPr lang="en-US" sz="1200" b="0" i="0" u="none" strike="noStrike" kern="1200" baseline="0" dirty="0">
                <a:solidFill>
                  <a:schemeClr val="tx1"/>
                </a:solidFill>
                <a:latin typeface="+mn-lt"/>
                <a:ea typeface="+mn-ea"/>
                <a:cs typeface="+mn-cs"/>
              </a:rPr>
              <a:t>Again, one illustration of this investment is the English Premier League’s EPPP strategy which, as we noted earlier, is used to guide English football players through the sport’s professional Academies (</a:t>
            </a:r>
            <a:r>
              <a:rPr lang="en-US" sz="1200" b="0" i="0" u="none" strike="noStrike" kern="1200" baseline="0" dirty="0" err="1">
                <a:solidFill>
                  <a:schemeClr val="tx1"/>
                </a:solidFill>
                <a:latin typeface="+mn-lt"/>
                <a:ea typeface="+mn-ea"/>
                <a:cs typeface="+mn-cs"/>
              </a:rPr>
              <a:t>Nesti</a:t>
            </a:r>
            <a:r>
              <a:rPr lang="en-US" sz="1200" b="0" i="0" u="none" strike="noStrike" kern="1200" baseline="0" dirty="0">
                <a:solidFill>
                  <a:schemeClr val="tx1"/>
                </a:solidFill>
                <a:latin typeface="+mn-lt"/>
                <a:ea typeface="+mn-ea"/>
                <a:cs typeface="+mn-cs"/>
              </a:rPr>
              <a:t> et al., 2012; </a:t>
            </a:r>
            <a:r>
              <a:rPr lang="en-US" sz="1200" b="0" i="0" u="none" strike="noStrike" kern="1200" baseline="0" dirty="0" err="1">
                <a:solidFill>
                  <a:schemeClr val="tx1"/>
                </a:solidFill>
                <a:latin typeface="+mn-lt"/>
                <a:ea typeface="+mn-ea"/>
                <a:cs typeface="+mn-cs"/>
              </a:rPr>
              <a:t>Nesti</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Sulley</a:t>
            </a:r>
            <a:r>
              <a:rPr lang="en-US" sz="1200" b="0" i="0" u="none" strike="noStrike" kern="1200" baseline="0" dirty="0">
                <a:solidFill>
                  <a:schemeClr val="tx1"/>
                </a:solidFill>
                <a:latin typeface="+mn-lt"/>
                <a:ea typeface="+mn-ea"/>
                <a:cs typeface="+mn-cs"/>
              </a:rPr>
              <a:t>, 2015; Premier League, 2011; Roe &amp; Parker, 2016). The stated intention of this development is to give each player the greatest opportunity to achieve their full potential. This involves providing players with multiple levels of support (but primarily increased coaching hours) with the aim of developing talented players who can go on to secure professional contracts and seek out a career in the game. The most elite clubs in English football are granted access to U12–18 players on weekdays during ‘core coaching hours’ (between 9 am and 5 pm) with the understanding that tutoring will take place at the Academy so that they do not fall behind in their education. In practice, though, the majority of young players disassociate themselves from the education process at this point, and connect more strongly with the academy and their clubs as they commit to football as a profession (Parker, 2000). Indeed, an ethnographic study by Christopher Cushion and Robyn Jones (2012) of young players being inducted into one elite team [‘Albion’] found that Academy coaches work hard with players to construct a particular (and often exclusive) football identity in this context, which is primarily focused on the </a:t>
            </a:r>
            <a:r>
              <a:rPr lang="en-US" sz="1200" b="0" i="0" u="none" strike="noStrike" kern="1200" baseline="0" dirty="0" err="1">
                <a:solidFill>
                  <a:schemeClr val="tx1"/>
                </a:solidFill>
                <a:latin typeface="+mn-lt"/>
                <a:ea typeface="+mn-ea"/>
                <a:cs typeface="+mn-cs"/>
              </a:rPr>
              <a:t>internalisation</a:t>
            </a:r>
            <a:r>
              <a:rPr lang="en-US" sz="1200" b="0" i="0" u="none" strike="noStrike" kern="1200" baseline="0" dirty="0">
                <a:solidFill>
                  <a:schemeClr val="tx1"/>
                </a:solidFill>
                <a:latin typeface="+mn-lt"/>
                <a:ea typeface="+mn-ea"/>
                <a:cs typeface="+mn-cs"/>
              </a:rPr>
              <a:t> of the values and perspective of their club. As they observe: </a:t>
            </a:r>
          </a:p>
          <a:p>
            <a:r>
              <a:rPr lang="en-US" sz="1200" b="0" i="0" u="none" strike="noStrike" kern="1200" baseline="0" dirty="0">
                <a:solidFill>
                  <a:schemeClr val="tx1"/>
                </a:solidFill>
                <a:latin typeface="+mn-lt"/>
                <a:ea typeface="+mn-ea"/>
                <a:cs typeface="+mn-cs"/>
              </a:rPr>
              <a:t>Constant messages, from how and where to dress, eat, train, play and behave, given to the players at Albion reinforced conformity through constraining ritual. Hence, the training sessions and games, and their continual reproduction, were an affirmation of the existing regime and, therefore, a containment of choice. (Cushion &amp; Jones, 2012, p. 286) </a:t>
            </a:r>
          </a:p>
          <a:p>
            <a:r>
              <a:rPr lang="en-US" sz="1200" b="0" i="0" u="none" strike="noStrike" kern="1200" baseline="0" dirty="0">
                <a:solidFill>
                  <a:schemeClr val="tx1"/>
                </a:solidFill>
                <a:latin typeface="+mn-lt"/>
                <a:ea typeface="+mn-ea"/>
                <a:cs typeface="+mn-cs"/>
              </a:rPr>
              <a:t>Indeed, in the interests of supporting the development of team identity, coaching staff within a professional football Academy go to considerable lengths to encourage obedience, collective loyalty and conformity among players (Cushion &amp; Jones, 2012; Parker, 1996). </a:t>
            </a:r>
          </a:p>
          <a:p>
            <a:r>
              <a:rPr lang="en-US" sz="1200" b="0" i="0" u="none" strike="noStrike" kern="1200" baseline="0" dirty="0">
                <a:solidFill>
                  <a:schemeClr val="tx1"/>
                </a:solidFill>
                <a:latin typeface="+mn-lt"/>
                <a:ea typeface="+mn-ea"/>
                <a:cs typeface="+mn-cs"/>
              </a:rPr>
              <a:t>As other chapters in this book attest, there is considerable value in developing team identification of this form – given its capacity to enhance player motivation and performance, and to contribute to the development of the expertise and skill that players need to transition into professional contracts (e.g., see Chapter 6). Additionally, this has the potential to benefit team cohesiveness and functioning (e.g., see Chapter 5). Relatedly, evidence also shows that such identification can improve the self-esteem of group members (</a:t>
            </a:r>
            <a:r>
              <a:rPr lang="en-US" sz="1200" b="0" i="0" u="none" strike="noStrike" kern="1200" baseline="0" dirty="0" err="1">
                <a:solidFill>
                  <a:schemeClr val="tx1"/>
                </a:solidFill>
                <a:latin typeface="+mn-lt"/>
                <a:ea typeface="+mn-ea"/>
                <a:cs typeface="+mn-cs"/>
              </a:rPr>
              <a:t>Phua</a:t>
            </a:r>
            <a:r>
              <a:rPr lang="en-US" sz="1200" b="0" i="0" u="none" strike="noStrike" kern="1200" baseline="0" dirty="0">
                <a:solidFill>
                  <a:schemeClr val="tx1"/>
                </a:solidFill>
                <a:latin typeface="+mn-lt"/>
                <a:ea typeface="+mn-ea"/>
                <a:cs typeface="+mn-cs"/>
              </a:rPr>
              <a:t>, 2012) and increase their social integration (Wann &amp; Weaver, 2009) as well as promote psychological health by increasing extraversion and reducing alienation (</a:t>
            </a:r>
            <a:r>
              <a:rPr lang="en-US" sz="1200" b="0" i="0" u="none" strike="noStrike" kern="1200" baseline="0" dirty="0" err="1">
                <a:solidFill>
                  <a:schemeClr val="tx1"/>
                </a:solidFill>
                <a:latin typeface="+mn-lt"/>
                <a:ea typeface="+mn-ea"/>
                <a:cs typeface="+mn-cs"/>
              </a:rPr>
              <a:t>Branscombe</a:t>
            </a:r>
            <a:r>
              <a:rPr lang="en-US" sz="1200" b="0" i="0" u="none" strike="noStrike" kern="1200" baseline="0" dirty="0">
                <a:solidFill>
                  <a:schemeClr val="tx1"/>
                </a:solidFill>
                <a:latin typeface="+mn-lt"/>
                <a:ea typeface="+mn-ea"/>
                <a:cs typeface="+mn-cs"/>
              </a:rPr>
              <a:t> &amp; Wann, 1991; Wann &amp; Weaver, 2009).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But what are the consequences of building a strong and exclusive team identity at the point where a player can no longer continue in the sport that defines them? Like loss of the personal athletic self, it seems plausible that loss of team identity might also serve to compromise athletes’ mental health and well-being. And, again (as noted in Key Point 1 in this chapter), this is particularly likely to be the case when that identity is exclusive. At the same time, though, unlike personal identity, social identity might provide a basis for athletes to resist and overcome some of the downsides of sport retirement. Not least, this is because the social identity (e.g., of the team or sport) with which a player is connected can live on in ways that an athlete’s personal athletic identity cannot.</a:t>
            </a:r>
          </a:p>
          <a:p>
            <a:r>
              <a:rPr lang="en-US" sz="1200" b="0" i="0" u="none" strike="noStrike" kern="1200" baseline="0" dirty="0">
                <a:solidFill>
                  <a:schemeClr val="tx1"/>
                </a:solidFill>
                <a:latin typeface="+mn-lt"/>
                <a:ea typeface="+mn-ea"/>
                <a:cs typeface="+mn-cs"/>
              </a:rPr>
              <a:t>This possibility is manifest through the capacity for former players to maintain links with their clubs and sports through ambassador work, punditry, coaching and management roles, all of which provide a basis for social identity continuity in ways argued in SIMIC. And even where such roles are not available, such continuity can also come from the maintained sense of connection to the team and sport with which one identifies (as also reported in the case for fans; e.g., Wann &amp; </a:t>
            </a:r>
            <a:r>
              <a:rPr lang="en-US" sz="1200" b="0" i="0" u="none" strike="noStrike" kern="1200" baseline="0" dirty="0" err="1">
                <a:solidFill>
                  <a:schemeClr val="tx1"/>
                </a:solidFill>
                <a:latin typeface="+mn-lt"/>
                <a:ea typeface="+mn-ea"/>
                <a:cs typeface="+mn-cs"/>
              </a:rPr>
              <a:t>Branscombe</a:t>
            </a:r>
            <a:r>
              <a:rPr lang="en-US" sz="1200" b="0" i="0" u="none" strike="noStrike" kern="1200" baseline="0" dirty="0">
                <a:solidFill>
                  <a:schemeClr val="tx1"/>
                </a:solidFill>
                <a:latin typeface="+mn-lt"/>
                <a:ea typeface="+mn-ea"/>
                <a:cs typeface="+mn-cs"/>
              </a:rPr>
              <a:t>, 1993; see Chapter 17).</a:t>
            </a:r>
          </a:p>
          <a:p>
            <a:r>
              <a:rPr lang="en-US" sz="1200" b="0" i="0" u="none" strike="noStrike" kern="1200" baseline="0" dirty="0">
                <a:solidFill>
                  <a:schemeClr val="tx1"/>
                </a:solidFill>
                <a:latin typeface="+mn-lt"/>
                <a:ea typeface="+mn-ea"/>
                <a:cs typeface="+mn-cs"/>
              </a:rPr>
              <a:t>So, coming back to the idea of </a:t>
            </a:r>
            <a:r>
              <a:rPr lang="en-US" sz="1200" b="0" i="0" u="none" strike="noStrike" kern="1200" baseline="0" dirty="0" err="1">
                <a:solidFill>
                  <a:schemeClr val="tx1"/>
                </a:solidFill>
                <a:latin typeface="+mn-lt"/>
                <a:ea typeface="+mn-ea"/>
                <a:cs typeface="+mn-cs"/>
              </a:rPr>
              <a:t>depersonalisation</a:t>
            </a:r>
            <a:r>
              <a:rPr lang="en-US" sz="1200" b="0" i="0" u="none" strike="noStrike" kern="1200" baseline="0" dirty="0">
                <a:solidFill>
                  <a:schemeClr val="tx1"/>
                </a:solidFill>
                <a:latin typeface="+mn-lt"/>
                <a:ea typeface="+mn-ea"/>
                <a:cs typeface="+mn-cs"/>
              </a:rPr>
              <a:t>, when a retired player self-categorizes as part of a team or as a player of a particular sport, then they can still live out the joys of winning (and the pain of losing) through other athletes, despite not being in a position to play themselves. To the extent that this is the case, then if it is appropriately nurtured and managed, it seems likely that sport or team-related social identification can continue to serve a protective function for retired players. Nevertheless, at this stage, this remains largely a theoretical point, as the capacity for social identification to function as an effective resource in retirement – or in the context of any other career transition – has yet to be empirically tested and proven.</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13</a:t>
            </a:fld>
            <a:endParaRPr lang="en-GB"/>
          </a:p>
        </p:txBody>
      </p:sp>
    </p:spTree>
    <p:extLst>
      <p:ext uri="{BB962C8B-B14F-4D97-AF65-F5344CB8AC3E}">
        <p14:creationId xmlns:p14="http://schemas.microsoft.com/office/powerpoint/2010/main" val="39376992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 was at the top of my game – England captain, first choice, 63 caps, I knew what I was and what I was doing. I felt like I was at the top of my mountain. Then suddenly it feels as if you’re not needed on the top of that mountain and you plummet to the bottom. You don’t know where you’re going or how to look up. Your whole being is almost taken away from you. I started sobbing [after England won the 2014 World Cup]; I was happy that some of my best mates were out on the pitch, but I was absolutely devastated and gutted that this hadn’t happened four years earlier. (Catherine Spencer, England rugby captain in 2012, cited in BBC, 2018)</a:t>
            </a:r>
          </a:p>
          <a:p>
            <a:r>
              <a:rPr lang="en-US" sz="1200" b="0" i="0" u="none" strike="noStrike" kern="1200" baseline="0" dirty="0">
                <a:solidFill>
                  <a:schemeClr val="tx1"/>
                </a:solidFill>
                <a:latin typeface="+mn-lt"/>
                <a:ea typeface="+mn-ea"/>
                <a:cs typeface="+mn-cs"/>
              </a:rPr>
              <a:t>All of a sudden, a huge chunk of your identity, purpose and sense of belonging is removed. A life that took not moments, not days, not weeks, but years of effort and devotion is gone, with nothing but a set of ‘guidelines’ and a good-luck email left to help you overcome the slippery slopes of ‘the transition’. (Simon Orchard, Australian hockey player, cited in Orchard, 2017a)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As we have </a:t>
            </a:r>
            <a:r>
              <a:rPr lang="en-US" sz="1200" b="0" i="0" u="none" strike="noStrike" kern="1200" baseline="0" dirty="0" err="1">
                <a:solidFill>
                  <a:schemeClr val="tx1"/>
                </a:solidFill>
                <a:latin typeface="+mn-lt"/>
                <a:ea typeface="+mn-ea"/>
                <a:cs typeface="+mn-cs"/>
              </a:rPr>
              <a:t>emphasised</a:t>
            </a:r>
            <a:r>
              <a:rPr lang="en-US" sz="1200" b="0" i="0" u="none" strike="noStrike" kern="1200" baseline="0" dirty="0">
                <a:solidFill>
                  <a:schemeClr val="tx1"/>
                </a:solidFill>
                <a:latin typeface="+mn-lt"/>
                <a:ea typeface="+mn-ea"/>
                <a:cs typeface="+mn-cs"/>
              </a:rPr>
              <a:t> throughout this chapter, identity is fundamental to career transitions in sport. This is true all the way from a person’s early development as an athlete to their retirement. Where researchers have reflected on these matters, their focus to date has been largely on understanding the role of personal athletic identity in these transitions – notably, how a person comes to see themselves as an athlete, what the implications of this are, and what happens when they lose that identity. </a:t>
            </a:r>
          </a:p>
          <a:p>
            <a:r>
              <a:rPr lang="en-US" sz="1200" b="0" i="0" u="none" strike="noStrike" kern="1200" baseline="0" dirty="0">
                <a:solidFill>
                  <a:schemeClr val="tx1"/>
                </a:solidFill>
                <a:latin typeface="+mn-lt"/>
                <a:ea typeface="+mn-ea"/>
                <a:cs typeface="+mn-cs"/>
              </a:rPr>
              <a:t>This research is important, but, as we have seen, it has largely overlooked the role that social identity processes play in career transitions in sport. These relate to the various groups that athletes join and leave over the course of their career and to the sense of identity they derive from these: derived from their club, their team and their profession. As we have seen, these social identities are not only bound up with personal identity – so that what it means for a person to be an athlete cannot be separated from the various groups they are in – but they also exert a particular influence of people’s experience of career transitions. In particular, this is because such things as injury, deselection and retirement generally involve loss of highly valued social identities and, in the absence of any alternative identities to fall back on or to acquire, this can be devastating. In the words of Catherine Spencer above, it can be like plummeting down a mountain. </a:t>
            </a:r>
          </a:p>
          <a:p>
            <a:r>
              <a:rPr lang="en-US" sz="1200" b="0" i="0" u="none" strike="noStrike" kern="1200" baseline="0" dirty="0">
                <a:solidFill>
                  <a:schemeClr val="tx1"/>
                </a:solidFill>
                <a:latin typeface="+mn-lt"/>
                <a:ea typeface="+mn-ea"/>
                <a:cs typeface="+mn-cs"/>
              </a:rPr>
              <a:t>Accordingly, not only does attention to matters of social identity have the capacity to support the development of a more holistic understanding of career transitions in sport, but, as we suggested in the second half of this chapter, it provides a new perspective from which to work with athletes to better mitigate the negative impact of within-career events which threaten and undermine a person’s sense of social identity. Going forward, the key goal for researchers and practitioners is therefore to translate the knowledge we have gained about these identity dynamics into practical interventions that support more successful adaptation to retirement and other career transitions. In providing a solid foundation for this activity, the social identity approach we have outlined moves us a step closer to this important goal.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14</a:t>
            </a:fld>
            <a:endParaRPr lang="en-GB"/>
          </a:p>
        </p:txBody>
      </p:sp>
    </p:spTree>
    <p:extLst>
      <p:ext uri="{BB962C8B-B14F-4D97-AF65-F5344CB8AC3E}">
        <p14:creationId xmlns:p14="http://schemas.microsoft.com/office/powerpoint/2010/main" val="11077450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Because I had to retire through injury, it felt as though I had been robbed of my rights and the dreams that I was hoping to achieve. Once I </a:t>
            </a:r>
            <a:r>
              <a:rPr lang="en-US" sz="1200" b="0" i="0" u="none" strike="noStrike" kern="1200" baseline="0" dirty="0" err="1">
                <a:solidFill>
                  <a:schemeClr val="tx1"/>
                </a:solidFill>
                <a:latin typeface="+mn-lt"/>
                <a:ea typeface="+mn-ea"/>
                <a:cs typeface="+mn-cs"/>
              </a:rPr>
              <a:t>realised</a:t>
            </a:r>
            <a:r>
              <a:rPr lang="en-US" sz="1200" b="0" i="0" u="none" strike="noStrike" kern="1200" baseline="0" dirty="0">
                <a:solidFill>
                  <a:schemeClr val="tx1"/>
                </a:solidFill>
                <a:latin typeface="+mn-lt"/>
                <a:ea typeface="+mn-ea"/>
                <a:cs typeface="+mn-cs"/>
              </a:rPr>
              <a:t> that ‘I am now not a rugby player any more’, there was a really tough period. It’s such a destructive experience on a personal level – everything is affected by it. That experience of feeling valued and adored. Suddenly you’re not as good; you’re not in the limelight. (Ollie Phillips, World Sevens Player of the Year in 2009)</a:t>
            </a:r>
          </a:p>
          <a:p>
            <a:r>
              <a:rPr lang="en-US" sz="1200" b="0" i="0" u="none" strike="noStrike" kern="1200" baseline="0" dirty="0">
                <a:solidFill>
                  <a:schemeClr val="tx1"/>
                </a:solidFill>
                <a:latin typeface="+mn-lt"/>
                <a:ea typeface="+mn-ea"/>
                <a:cs typeface="+mn-cs"/>
              </a:rPr>
              <a:t>The first time I retired I was 27 after the London Olympics. I thought ‘[…] this is the best thing I’ll ever do’. I moved back home to Kenya. When I arrived, there was this </a:t>
            </a:r>
            <a:r>
              <a:rPr lang="en-US" sz="1200" b="0" i="0" u="none" strike="noStrike" kern="1200" baseline="0" dirty="0" err="1">
                <a:solidFill>
                  <a:schemeClr val="tx1"/>
                </a:solidFill>
                <a:latin typeface="+mn-lt"/>
                <a:ea typeface="+mn-ea"/>
                <a:cs typeface="+mn-cs"/>
              </a:rPr>
              <a:t>realisation</a:t>
            </a:r>
            <a:r>
              <a:rPr lang="en-US" sz="1200" b="0" i="0" u="none" strike="noStrike" kern="1200" baseline="0" dirty="0">
                <a:solidFill>
                  <a:schemeClr val="tx1"/>
                </a:solidFill>
                <a:latin typeface="+mn-lt"/>
                <a:ea typeface="+mn-ea"/>
                <a:cs typeface="+mn-cs"/>
              </a:rPr>
              <a:t> that you’re on your own. I felt lost. It was like I had fallen off a cliff. It took me six months to find my feet, but I was still looking for that identity. (Christa Cullen, Winner of hockey bronze medal at 2012 Olympics)</a:t>
            </a:r>
          </a:p>
          <a:p>
            <a:r>
              <a:rPr lang="en-US" sz="1200" b="0" i="0" u="none" strike="noStrike" kern="1200" baseline="0" dirty="0">
                <a:solidFill>
                  <a:schemeClr val="tx1"/>
                </a:solidFill>
                <a:latin typeface="+mn-lt"/>
                <a:ea typeface="+mn-ea"/>
                <a:cs typeface="+mn-cs"/>
              </a:rPr>
              <a:t>These striking quotations are taken from a 2018 </a:t>
            </a:r>
            <a:r>
              <a:rPr lang="en-US" sz="1200" b="0" i="1" u="none" strike="noStrike" kern="1200" baseline="0" dirty="0">
                <a:solidFill>
                  <a:schemeClr val="tx1"/>
                </a:solidFill>
                <a:latin typeface="+mn-lt"/>
                <a:ea typeface="+mn-ea"/>
                <a:cs typeface="+mn-cs"/>
              </a:rPr>
              <a:t>State of Sport </a:t>
            </a:r>
            <a:r>
              <a:rPr lang="en-US" sz="1200" b="0" i="0" u="none" strike="noStrike" kern="1200" baseline="0" dirty="0">
                <a:solidFill>
                  <a:schemeClr val="tx1"/>
                </a:solidFill>
                <a:latin typeface="+mn-lt"/>
                <a:ea typeface="+mn-ea"/>
                <a:cs typeface="+mn-cs"/>
              </a:rPr>
              <a:t>report conducted by the BBC to explore the impact of retirement on professional sportspeople. The report </a:t>
            </a:r>
            <a:r>
              <a:rPr lang="en-US" sz="1200" b="0" i="0" u="none" strike="noStrike" kern="1200" baseline="0" dirty="0" err="1">
                <a:solidFill>
                  <a:schemeClr val="tx1"/>
                </a:solidFill>
                <a:latin typeface="+mn-lt"/>
                <a:ea typeface="+mn-ea"/>
                <a:cs typeface="+mn-cs"/>
              </a:rPr>
              <a:t>centred</a:t>
            </a:r>
            <a:r>
              <a:rPr lang="en-US" sz="1200" b="0" i="0" u="none" strike="noStrike" kern="1200" baseline="0" dirty="0">
                <a:solidFill>
                  <a:schemeClr val="tx1"/>
                </a:solidFill>
                <a:latin typeface="+mn-lt"/>
                <a:ea typeface="+mn-ea"/>
                <a:cs typeface="+mn-cs"/>
              </a:rPr>
              <a:t> on the findings of a survey of 800 retired athletes and one of its headline findings was that, since retiring, around half of the respondents had had concerns about their mental or emotional well-being. The report flagged this as a pressing challenge for professional bodies that have responsibility for managing players’ careers – an issue that has been echoed by athletes around the world (see Four Corners, 2017; Insight, 2017). </a:t>
            </a:r>
            <a:endParaRPr lang="en-GB" dirty="0"/>
          </a:p>
          <a:p>
            <a:endParaRPr lang="en-GB" dirty="0"/>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2</a:t>
            </a:fld>
            <a:endParaRPr lang="en-GB"/>
          </a:p>
        </p:txBody>
      </p:sp>
    </p:spTree>
    <p:extLst>
      <p:ext uri="{BB962C8B-B14F-4D97-AF65-F5344CB8AC3E}">
        <p14:creationId xmlns:p14="http://schemas.microsoft.com/office/powerpoint/2010/main" val="2354446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Retirement represents the most important transition that most athletes have to face – namely, that associated with getting out of their sport. Nevertheless, there are also other transitions involved in getting into sport – developing mastery, entering sporting academies, making it to selection – alongside any associated relocations. As the above quotations attest, each transition has major implications for identity as they all involve negotiating </a:t>
            </a:r>
            <a:r>
              <a:rPr lang="en-US" sz="1200" b="0" i="1" u="none" strike="noStrike" kern="1200" baseline="0" dirty="0">
                <a:solidFill>
                  <a:schemeClr val="tx1"/>
                </a:solidFill>
                <a:latin typeface="+mn-lt"/>
                <a:ea typeface="+mn-ea"/>
                <a:cs typeface="+mn-cs"/>
              </a:rPr>
              <a:t>identity change</a:t>
            </a:r>
            <a:r>
              <a:rPr lang="en-US" sz="1200" b="0" i="0" u="none" strike="noStrike" kern="1200" baseline="0" dirty="0">
                <a:solidFill>
                  <a:schemeClr val="tx1"/>
                </a:solidFill>
                <a:latin typeface="+mn-lt"/>
                <a:ea typeface="+mn-ea"/>
                <a:cs typeface="+mn-cs"/>
              </a:rPr>
              <a:t>. More particularly, all involve the prospect of significant </a:t>
            </a:r>
            <a:r>
              <a:rPr lang="en-US" sz="1200" b="0" i="1" u="none" strike="noStrike" kern="1200" baseline="0" dirty="0">
                <a:solidFill>
                  <a:schemeClr val="tx1"/>
                </a:solidFill>
                <a:latin typeface="+mn-lt"/>
                <a:ea typeface="+mn-ea"/>
                <a:cs typeface="+mn-cs"/>
              </a:rPr>
              <a:t>identity gain </a:t>
            </a:r>
            <a:r>
              <a:rPr lang="en-US" sz="1200" b="0" i="0" u="none" strike="noStrike" kern="1200" baseline="0" dirty="0">
                <a:solidFill>
                  <a:schemeClr val="tx1"/>
                </a:solidFill>
                <a:latin typeface="+mn-lt"/>
                <a:ea typeface="+mn-ea"/>
                <a:cs typeface="+mn-cs"/>
              </a:rPr>
              <a:t>but also, ultimately, </a:t>
            </a:r>
            <a:r>
              <a:rPr lang="en-US" sz="1200" b="0" i="1" u="none" strike="noStrike" kern="1200" baseline="0" dirty="0">
                <a:solidFill>
                  <a:schemeClr val="tx1"/>
                </a:solidFill>
                <a:latin typeface="+mn-lt"/>
                <a:ea typeface="+mn-ea"/>
                <a:cs typeface="+mn-cs"/>
              </a:rPr>
              <a:t>identity loss</a:t>
            </a:r>
            <a:r>
              <a:rPr lang="en-US" sz="1200" b="0" i="0" u="none" strike="noStrike" kern="1200" baseline="0" dirty="0">
                <a:solidFill>
                  <a:schemeClr val="tx1"/>
                </a:solidFill>
                <a:latin typeface="+mn-lt"/>
                <a:ea typeface="+mn-ea"/>
                <a:cs typeface="+mn-cs"/>
              </a:rPr>
              <a:t>. Research to date in this field has focused largely on the contribution that the strength of a person’s </a:t>
            </a:r>
            <a:r>
              <a:rPr lang="en-US" sz="1200" b="0" i="1" u="none" strike="noStrike" kern="1200" baseline="0" dirty="0">
                <a:solidFill>
                  <a:schemeClr val="tx1"/>
                </a:solidFill>
                <a:latin typeface="+mn-lt"/>
                <a:ea typeface="+mn-ea"/>
                <a:cs typeface="+mn-cs"/>
              </a:rPr>
              <a:t>athletic identity </a:t>
            </a:r>
            <a:r>
              <a:rPr lang="en-US" sz="1200" b="0" i="0" u="none" strike="noStrike" kern="1200" baseline="0" dirty="0">
                <a:solidFill>
                  <a:schemeClr val="tx1"/>
                </a:solidFill>
                <a:latin typeface="+mn-lt"/>
                <a:ea typeface="+mn-ea"/>
                <a:cs typeface="+mn-cs"/>
              </a:rPr>
              <a:t>makes to how well an athlete negotiates these career transitions. This has been defined as ‘the extent to which an individual identifies with the athletic role’ (Brewer, Van </a:t>
            </a:r>
            <a:r>
              <a:rPr lang="en-US" sz="1200" b="0" i="0" u="none" strike="noStrike" kern="1200" baseline="0" dirty="0" err="1">
                <a:solidFill>
                  <a:schemeClr val="tx1"/>
                </a:solidFill>
                <a:latin typeface="+mn-lt"/>
                <a:ea typeface="+mn-ea"/>
                <a:cs typeface="+mn-cs"/>
              </a:rPr>
              <a:t>Raalte</a:t>
            </a:r>
            <a:r>
              <a:rPr lang="en-US" sz="1200" b="0" i="0" u="none" strike="noStrike" kern="1200" baseline="0" dirty="0">
                <a:solidFill>
                  <a:schemeClr val="tx1"/>
                </a:solidFill>
                <a:latin typeface="+mn-lt"/>
                <a:ea typeface="+mn-ea"/>
                <a:cs typeface="+mn-cs"/>
              </a:rPr>
              <a:t>, &amp; Linder, 1993, p. 237; see also Lantz &amp; Schroeder, 1999, p. 547). Notable here is an experience that is common among young athletes progressing towards a professional career in sport, namely that of </a:t>
            </a:r>
            <a:r>
              <a:rPr lang="en-US" sz="1200" b="0" i="1" u="none" strike="noStrike" kern="1200" baseline="0" dirty="0">
                <a:solidFill>
                  <a:schemeClr val="tx1"/>
                </a:solidFill>
                <a:latin typeface="+mn-lt"/>
                <a:ea typeface="+mn-ea"/>
                <a:cs typeface="+mn-cs"/>
              </a:rPr>
              <a:t>identity foreclosure</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characterised</a:t>
            </a:r>
            <a:r>
              <a:rPr lang="en-US" sz="1200" b="0" i="0" u="none" strike="noStrike" kern="1200" baseline="0" dirty="0">
                <a:solidFill>
                  <a:schemeClr val="tx1"/>
                </a:solidFill>
                <a:latin typeface="+mn-lt"/>
                <a:ea typeface="+mn-ea"/>
                <a:cs typeface="+mn-cs"/>
              </a:rPr>
              <a:t> by early personal commitment to an athletic role with little exploration of alternatives (Marcia, 1966). It is not hard to understand why clubs and teams might encourage the development of an exclusive athletic identity and see other identities as ‘surplus to requirements’ or ‘an unwanted distraction’. In line with this, there is evidence that athletic identity can be a driver of high performance. At the same time, though, having an exclusive athletic identity can make it hard for athletes to adjust successfully to some career transitions. And as the reflections of Ollie Phillips and Christa Cullen suggest, it can be especially problematic in the context of retirement. </a:t>
            </a:r>
          </a:p>
          <a:p>
            <a:r>
              <a:rPr lang="en-US" sz="1200" b="0" i="0" u="none" strike="noStrike" kern="1200" baseline="0" dirty="0">
                <a:solidFill>
                  <a:schemeClr val="tx1"/>
                </a:solidFill>
                <a:latin typeface="+mn-lt"/>
                <a:ea typeface="+mn-ea"/>
                <a:cs typeface="+mn-cs"/>
              </a:rPr>
              <a:t>To date, most of the research that has attempted to understand these different outcomes has focused on processes of individual psychology (i.e., those associated with intrapsychic dynamics or personality). As a result, group processes have not been a major consideration within established </a:t>
            </a:r>
            <a:r>
              <a:rPr lang="en-US" sz="1200" b="0" i="0" u="none" strike="noStrike" kern="1200" baseline="0" dirty="0" err="1">
                <a:solidFill>
                  <a:schemeClr val="tx1"/>
                </a:solidFill>
                <a:latin typeface="+mn-lt"/>
                <a:ea typeface="+mn-ea"/>
                <a:cs typeface="+mn-cs"/>
              </a:rPr>
              <a:t>theorising</a:t>
            </a:r>
            <a:r>
              <a:rPr lang="en-US" sz="1200" b="0" i="0" u="none" strike="noStrike" kern="1200" baseline="0" dirty="0">
                <a:solidFill>
                  <a:schemeClr val="tx1"/>
                </a:solidFill>
                <a:latin typeface="+mn-lt"/>
                <a:ea typeface="+mn-ea"/>
                <a:cs typeface="+mn-cs"/>
              </a:rPr>
              <a:t> in this area. Nevertheless, as we will see, these group processes have a key role to play in such transitions. Indeed, this is a point which is highlighted by various strands of social identity research that we will focus on in the second half of this chapter. These suggest that an athlete’s group memberships – not only as a member as of a particular team or profession, but also (potentially) as a member of non-sport-related groups – have a key role to play in all phases of career transition: from the building and strengthening of athletic identity to the negotiation of its loss and the acquisition of alternative identities. </a:t>
            </a:r>
          </a:p>
          <a:p>
            <a:r>
              <a:rPr lang="en-US" sz="1200" b="0" i="0" u="none" strike="noStrike" kern="1200" baseline="0" dirty="0">
                <a:solidFill>
                  <a:schemeClr val="tx1"/>
                </a:solidFill>
                <a:latin typeface="+mn-lt"/>
                <a:ea typeface="+mn-ea"/>
                <a:cs typeface="+mn-cs"/>
              </a:rPr>
              <a:t>In order to make the case for a social identity approach to both the analysis as well as the management of career transitions in sport, this chapter starts by outlining Erik Erikson’s (1963) theory of personality development, which has informed the </a:t>
            </a:r>
            <a:r>
              <a:rPr lang="en-US" sz="1200" b="0" i="0" u="none" strike="noStrike" kern="1200" baseline="0" dirty="0" err="1">
                <a:solidFill>
                  <a:schemeClr val="tx1"/>
                </a:solidFill>
                <a:latin typeface="+mn-lt"/>
                <a:ea typeface="+mn-ea"/>
                <a:cs typeface="+mn-cs"/>
              </a:rPr>
              <a:t>conceptualisation</a:t>
            </a:r>
            <a:r>
              <a:rPr lang="en-US" sz="1200" b="0" i="0" u="none" strike="noStrike" kern="1200" baseline="0" dirty="0">
                <a:solidFill>
                  <a:schemeClr val="tx1"/>
                </a:solidFill>
                <a:latin typeface="+mn-lt"/>
                <a:ea typeface="+mn-ea"/>
                <a:cs typeface="+mn-cs"/>
              </a:rPr>
              <a:t> of athletic identity and subsequent theoretical perspectives on career transitions. We then outline a social identity perspective on these issues, explaining how social identities shape the development of personal (athletic) identity and the process of adjusting to the loss of that identity. Throughout the chapter we use the example of English Premier League Academy football to </a:t>
            </a:r>
            <a:r>
              <a:rPr lang="en-US" sz="1200" b="0" i="0" u="none" strike="noStrike" kern="1200" baseline="0" dirty="0" err="1">
                <a:solidFill>
                  <a:schemeClr val="tx1"/>
                </a:solidFill>
                <a:latin typeface="+mn-lt"/>
                <a:ea typeface="+mn-ea"/>
                <a:cs typeface="+mn-cs"/>
              </a:rPr>
              <a:t>contextualise</a:t>
            </a:r>
            <a:r>
              <a:rPr lang="en-US" sz="1200" b="0" i="0" u="none" strike="noStrike" kern="1200" baseline="0" dirty="0">
                <a:solidFill>
                  <a:schemeClr val="tx1"/>
                </a:solidFill>
                <a:latin typeface="+mn-lt"/>
                <a:ea typeface="+mn-ea"/>
                <a:cs typeface="+mn-cs"/>
              </a:rPr>
              <a:t> both the phenomena and the theories of career transition in sport. Importantly, this provides a concrete example of what contributes to undermining transitions with a view to making recommendations about how they might be better managed. </a:t>
            </a:r>
            <a:endParaRPr lang="en-US" sz="1200" b="1"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3</a:t>
            </a:fld>
            <a:endParaRPr lang="en-GB"/>
          </a:p>
        </p:txBody>
      </p:sp>
    </p:spTree>
    <p:extLst>
      <p:ext uri="{BB962C8B-B14F-4D97-AF65-F5344CB8AC3E}">
        <p14:creationId xmlns:p14="http://schemas.microsoft.com/office/powerpoint/2010/main" val="3628256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study of identity development can be traced back to Sigmund Freud’s early writings on the psychosexual bases of personality at the beginning of the 20th century (Schwartz, 2001). Erikson extended Freud’s work by highlighting the role of social relationships and interaction (and not just biological factors) in identity development and growth (Shaffer &amp; </a:t>
            </a:r>
            <a:r>
              <a:rPr lang="en-US" sz="1200" b="0" i="0" u="none" strike="noStrike" kern="1200" baseline="0" dirty="0" err="1">
                <a:solidFill>
                  <a:schemeClr val="tx1"/>
                </a:solidFill>
                <a:latin typeface="+mn-lt"/>
                <a:ea typeface="+mn-ea"/>
                <a:cs typeface="+mn-cs"/>
              </a:rPr>
              <a:t>Kipp</a:t>
            </a:r>
            <a:r>
              <a:rPr lang="en-US" sz="1200" b="0" i="0" u="none" strike="noStrike" kern="1200" baseline="0" dirty="0">
                <a:solidFill>
                  <a:schemeClr val="tx1"/>
                </a:solidFill>
                <a:latin typeface="+mn-lt"/>
                <a:ea typeface="+mn-ea"/>
                <a:cs typeface="+mn-cs"/>
              </a:rPr>
              <a:t>, 2010). In doing so, Erikson was the first to consider personality formation from a psychosocial perspective (Erikson, 1959; Kroger, 2004).</a:t>
            </a:r>
          </a:p>
          <a:p>
            <a:r>
              <a:rPr lang="en-US" sz="1200" b="0" i="0" u="none" strike="noStrike" kern="1200" baseline="0" dirty="0">
                <a:solidFill>
                  <a:schemeClr val="tx1"/>
                </a:solidFill>
                <a:latin typeface="+mn-lt"/>
                <a:ea typeface="+mn-ea"/>
                <a:cs typeface="+mn-cs"/>
              </a:rPr>
              <a:t>Erikson suggested that an individual’s personality develops in eight successive stages across the life span (Brown, 1961; Schultz &amp; Schultz, 2005). Each stage embodies a unique psychosocial challenge or ‘crisis’ for the individual, in which a cluster of biological, psychological and social forces come into play (Erikson, 1959; Fleming, 2004; Haber, 2006; Sneed, Schwartz, &amp; Cross, 2006; </a:t>
            </a:r>
            <a:r>
              <a:rPr lang="en-US" sz="1200" b="0" i="0" u="none" strike="noStrike" kern="1200" baseline="0" dirty="0" err="1">
                <a:solidFill>
                  <a:schemeClr val="tx1"/>
                </a:solidFill>
                <a:latin typeface="+mn-lt"/>
                <a:ea typeface="+mn-ea"/>
                <a:cs typeface="+mn-cs"/>
              </a:rPr>
              <a:t>Kail</a:t>
            </a:r>
            <a:r>
              <a:rPr lang="en-US" sz="1200" b="0" i="0" u="none" strike="noStrike" kern="1200" baseline="0" dirty="0">
                <a:solidFill>
                  <a:schemeClr val="tx1"/>
                </a:solidFill>
                <a:latin typeface="+mn-lt"/>
                <a:ea typeface="+mn-ea"/>
                <a:cs typeface="+mn-cs"/>
              </a:rPr>
              <a:t> &amp; Cavanaugh, 2007). Erikson argued that crisis resolution must be achieved in order for the individual to move on successfully to the next stage of development (Erikson, 1950, 1959). In this he also stressed that failure to achieve resolution during any of the eight stages may disrupt the later development of a healthy personality (Erikson, 1950, 1959; Fleming, 2004).</a:t>
            </a:r>
          </a:p>
          <a:p>
            <a:r>
              <a:rPr lang="en-US" sz="1200" b="0" i="0" u="none" strike="noStrike" kern="1200" baseline="0" dirty="0">
                <a:solidFill>
                  <a:schemeClr val="tx1"/>
                </a:solidFill>
                <a:latin typeface="+mn-lt"/>
                <a:ea typeface="+mn-ea"/>
                <a:cs typeface="+mn-cs"/>
              </a:rPr>
              <a:t>Of central importance to this work – and to our concerns in this chapter – is Erikson’s fifth stage: </a:t>
            </a:r>
            <a:r>
              <a:rPr lang="en-US" sz="1200" b="0" i="1" u="none" strike="noStrike" kern="1200" baseline="0" dirty="0">
                <a:solidFill>
                  <a:schemeClr val="tx1"/>
                </a:solidFill>
                <a:latin typeface="+mn-lt"/>
                <a:ea typeface="+mn-ea"/>
                <a:cs typeface="+mn-cs"/>
              </a:rPr>
              <a:t>identity versus identity diffusion</a:t>
            </a:r>
            <a:r>
              <a:rPr lang="en-US" sz="1200" b="0" i="0" u="none" strike="noStrike" kern="1200" baseline="0" dirty="0">
                <a:solidFill>
                  <a:schemeClr val="tx1"/>
                </a:solidFill>
                <a:latin typeface="+mn-lt"/>
                <a:ea typeface="+mn-ea"/>
                <a:cs typeface="+mn-cs"/>
              </a:rPr>
              <a:t>. This stage is assumed to occur between the ages of 12 and 18 years. In order to achieve resolution, and further strengthen identity, it is argued that during this stage an individual must find optimal forms of identity achievement and avoid the threat of role confusion (Erikson, 1950). As such, the aim of this stage is for an individual to consolidate their chosen values and beliefs into their sense of identity as they strive towards ‘ego synthesis’ (Boa, 2004; Erikson, 1959; Marcia, 1980). It is important to note that this does not involve an individual simply ‘learning’ who they are (Erikson, 1950). Rather, in order to strengthen personal identity, an individual should actively explore different societal roles, attitudes, ideologies and occupations (Erikson, 1959; Fleming, 2004). This is necessary to allow the individual to make provisional commitments to life plans that will ultimately provide them with a sense of belonging in society (Marcia, 1980).</a:t>
            </a:r>
          </a:p>
          <a:p>
            <a:r>
              <a:rPr lang="en-US" sz="1200" b="0" i="0" u="none" strike="noStrike" kern="1200" baseline="0" dirty="0">
                <a:solidFill>
                  <a:schemeClr val="tx1"/>
                </a:solidFill>
                <a:latin typeface="+mn-lt"/>
                <a:ea typeface="+mn-ea"/>
                <a:cs typeface="+mn-cs"/>
              </a:rPr>
              <a:t>Building on these ideas, James Marcia (1966) introduced the </a:t>
            </a:r>
            <a:r>
              <a:rPr lang="en-US" sz="1200" b="0" i="1" u="none" strike="noStrike" kern="1200" baseline="0" dirty="0">
                <a:solidFill>
                  <a:schemeClr val="tx1"/>
                </a:solidFill>
                <a:latin typeface="+mn-lt"/>
                <a:ea typeface="+mn-ea"/>
                <a:cs typeface="+mn-cs"/>
              </a:rPr>
              <a:t>identity status model </a:t>
            </a:r>
            <a:r>
              <a:rPr lang="en-US" sz="1200" b="0" i="0" u="none" strike="noStrike" kern="1200" baseline="0" dirty="0">
                <a:solidFill>
                  <a:schemeClr val="tx1"/>
                </a:solidFill>
                <a:latin typeface="+mn-lt"/>
                <a:ea typeface="+mn-ea"/>
                <a:cs typeface="+mn-cs"/>
              </a:rPr>
              <a:t>to explain how such resolution might be achieved (Schwartz et al., 2013). This drew on data from the Identity Status Interview (ISI), which classified individuals into one of four identity statuses depending on how far their identity resolution had progressed (Kroger &amp; Marcia, 2011; see Figure 16.1).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4</a:t>
            </a:fld>
            <a:endParaRPr lang="en-GB"/>
          </a:p>
        </p:txBody>
      </p:sp>
    </p:spTree>
    <p:extLst>
      <p:ext uri="{BB962C8B-B14F-4D97-AF65-F5344CB8AC3E}">
        <p14:creationId xmlns:p14="http://schemas.microsoft.com/office/powerpoint/2010/main" val="2016969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first status of </a:t>
            </a:r>
            <a:r>
              <a:rPr lang="en-US" sz="1200" b="0" i="1" u="none" strike="noStrike" kern="1200" baseline="0" dirty="0">
                <a:solidFill>
                  <a:schemeClr val="tx1"/>
                </a:solidFill>
                <a:latin typeface="+mn-lt"/>
                <a:ea typeface="+mn-ea"/>
                <a:cs typeface="+mn-cs"/>
              </a:rPr>
              <a:t>identity diffusion </a:t>
            </a:r>
            <a:r>
              <a:rPr lang="en-US" sz="1200" b="0" i="0" u="none" strike="noStrike" kern="1200" baseline="0" dirty="0">
                <a:solidFill>
                  <a:schemeClr val="tx1"/>
                </a:solidFill>
                <a:latin typeface="+mn-lt"/>
                <a:ea typeface="+mn-ea"/>
                <a:cs typeface="+mn-cs"/>
              </a:rPr>
              <a:t>is </a:t>
            </a:r>
            <a:r>
              <a:rPr lang="en-US" sz="1200" b="0" i="0" u="none" strike="noStrike" kern="1200" baseline="0" dirty="0" err="1">
                <a:solidFill>
                  <a:schemeClr val="tx1"/>
                </a:solidFill>
                <a:latin typeface="+mn-lt"/>
                <a:ea typeface="+mn-ea"/>
                <a:cs typeface="+mn-cs"/>
              </a:rPr>
              <a:t>characterised</a:t>
            </a:r>
            <a:r>
              <a:rPr lang="en-US" sz="1200" b="0" i="0" u="none" strike="noStrike" kern="1200" baseline="0" dirty="0">
                <a:solidFill>
                  <a:schemeClr val="tx1"/>
                </a:solidFill>
                <a:latin typeface="+mn-lt"/>
                <a:ea typeface="+mn-ea"/>
                <a:cs typeface="+mn-cs"/>
              </a:rPr>
              <a:t> by an absence of commitment to any roles, occupation and ideology, and involves little to no exploration or evaluation of alternative choices in these areas. Moving beyond this, </a:t>
            </a:r>
            <a:r>
              <a:rPr lang="en-US" sz="1200" b="0" i="1" u="none" strike="noStrike" kern="1200" baseline="0" dirty="0">
                <a:solidFill>
                  <a:schemeClr val="tx1"/>
                </a:solidFill>
                <a:latin typeface="+mn-lt"/>
                <a:ea typeface="+mn-ea"/>
                <a:cs typeface="+mn-cs"/>
              </a:rPr>
              <a:t>moratorium </a:t>
            </a:r>
            <a:r>
              <a:rPr lang="en-US" sz="1200" b="0" i="0" u="none" strike="noStrike" kern="1200" baseline="0" dirty="0">
                <a:solidFill>
                  <a:schemeClr val="tx1"/>
                </a:solidFill>
                <a:latin typeface="+mn-lt"/>
                <a:ea typeface="+mn-ea"/>
                <a:cs typeface="+mn-cs"/>
              </a:rPr>
              <a:t>is a state in which an individual is still actively exploring alternative roles and behaviours but has yet to make a decision to commit to specific occupations and ideologies. After this, </a:t>
            </a:r>
            <a:r>
              <a:rPr lang="en-US" sz="1200" b="0" i="1" u="none" strike="noStrike" kern="1200" baseline="0" dirty="0">
                <a:solidFill>
                  <a:schemeClr val="tx1"/>
                </a:solidFill>
                <a:latin typeface="+mn-lt"/>
                <a:ea typeface="+mn-ea"/>
                <a:cs typeface="+mn-cs"/>
              </a:rPr>
              <a:t>identity foreclosure </a:t>
            </a:r>
            <a:r>
              <a:rPr lang="en-US" sz="1200" b="0" i="0" u="none" strike="noStrike" kern="1200" baseline="0" dirty="0">
                <a:solidFill>
                  <a:schemeClr val="tx1"/>
                </a:solidFill>
                <a:latin typeface="+mn-lt"/>
                <a:ea typeface="+mn-ea"/>
                <a:cs typeface="+mn-cs"/>
              </a:rPr>
              <a:t>occurs when an individual has made an early commitment to a role, occupation and ideology without considering other options. Finally, </a:t>
            </a:r>
            <a:r>
              <a:rPr lang="en-US" sz="1200" b="0" i="1" u="none" strike="noStrike" kern="1200" baseline="0" dirty="0">
                <a:solidFill>
                  <a:schemeClr val="tx1"/>
                </a:solidFill>
                <a:latin typeface="+mn-lt"/>
                <a:ea typeface="+mn-ea"/>
                <a:cs typeface="+mn-cs"/>
              </a:rPr>
              <a:t>identity achievement </a:t>
            </a:r>
            <a:r>
              <a:rPr lang="en-US" sz="1200" b="0" i="0" u="none" strike="noStrike" kern="1200" baseline="0" dirty="0">
                <a:solidFill>
                  <a:schemeClr val="tx1"/>
                </a:solidFill>
                <a:latin typeface="+mn-lt"/>
                <a:ea typeface="+mn-ea"/>
                <a:cs typeface="+mn-cs"/>
              </a:rPr>
              <a:t>arises when an individual has actively explored different roles before committing to a preferred role, occupation and chosen ideology (Kroger &amp; Marcia, 2011; Marcia, 1966; Marcia et al., 1993; Meeus, 2011; </a:t>
            </a:r>
            <a:r>
              <a:rPr lang="en-US" sz="1200" b="0" i="0" u="none" strike="noStrike" kern="1200" baseline="0" dirty="0" err="1">
                <a:solidFill>
                  <a:schemeClr val="tx1"/>
                </a:solidFill>
                <a:latin typeface="+mn-lt"/>
                <a:ea typeface="+mn-ea"/>
                <a:cs typeface="+mn-cs"/>
              </a:rPr>
              <a:t>Mikulincer</a:t>
            </a:r>
            <a:r>
              <a:rPr lang="en-US" sz="1200" b="0" i="0" u="none" strike="noStrike" kern="1200" baseline="0" dirty="0">
                <a:solidFill>
                  <a:schemeClr val="tx1"/>
                </a:solidFill>
                <a:latin typeface="+mn-lt"/>
                <a:ea typeface="+mn-ea"/>
                <a:cs typeface="+mn-cs"/>
              </a:rPr>
              <a:t> &amp; Shaver, 2007; Waterman, 1988). Where an individual is unable to successfully reach identity achievement despite continued attempts to do so, there is ‘aggravated confusion’ (Erikson, 1968) and less potential for crisis resolution (</a:t>
            </a:r>
            <a:r>
              <a:rPr lang="en-US" sz="1200" b="0" i="0" u="none" strike="noStrike" kern="1200" baseline="0" dirty="0" err="1">
                <a:solidFill>
                  <a:schemeClr val="tx1"/>
                </a:solidFill>
                <a:latin typeface="+mn-lt"/>
                <a:ea typeface="+mn-ea"/>
                <a:cs typeface="+mn-cs"/>
              </a:rPr>
              <a:t>Côté</a:t>
            </a:r>
            <a:r>
              <a:rPr lang="en-US" sz="1200" b="0" i="0" u="none" strike="noStrike" kern="1200" baseline="0" dirty="0">
                <a:solidFill>
                  <a:schemeClr val="tx1"/>
                </a:solidFill>
                <a:latin typeface="+mn-lt"/>
                <a:ea typeface="+mn-ea"/>
                <a:cs typeface="+mn-cs"/>
              </a:rPr>
              <a:t> &amp; Levine, 1987). </a:t>
            </a:r>
          </a:p>
          <a:p>
            <a:r>
              <a:rPr lang="en-US" sz="1200" b="0" i="0" u="none" strike="noStrike" kern="1200" baseline="0" dirty="0">
                <a:solidFill>
                  <a:schemeClr val="tx1"/>
                </a:solidFill>
                <a:latin typeface="+mn-lt"/>
                <a:ea typeface="+mn-ea"/>
                <a:cs typeface="+mn-cs"/>
              </a:rPr>
              <a:t>Although Marcia’s model provides an important elaboration of Erikson’s work, it has also been </a:t>
            </a:r>
            <a:r>
              <a:rPr lang="en-US" sz="1200" b="0" i="0" u="none" strike="noStrike" kern="1200" baseline="0" dirty="0" err="1">
                <a:solidFill>
                  <a:schemeClr val="tx1"/>
                </a:solidFill>
                <a:latin typeface="+mn-lt"/>
                <a:ea typeface="+mn-ea"/>
                <a:cs typeface="+mn-cs"/>
              </a:rPr>
              <a:t>criticised</a:t>
            </a:r>
            <a:r>
              <a:rPr lang="en-US" sz="1200" b="0" i="0" u="none" strike="noStrike" kern="1200" baseline="0" dirty="0">
                <a:solidFill>
                  <a:schemeClr val="tx1"/>
                </a:solidFill>
                <a:latin typeface="+mn-lt"/>
                <a:ea typeface="+mn-ea"/>
                <a:cs typeface="+mn-cs"/>
              </a:rPr>
              <a:t> for being outdated and for not reflecting modern experience that involves young people extending their exploration period well into their 20s (e.g., while at university, trying out various different job roles or travelling). Nevertheless, it is argued that there are contexts in which the age range specified by Erikson and Marcia’s </a:t>
            </a:r>
            <a:r>
              <a:rPr lang="en-US" sz="1200" b="0" i="0" u="none" strike="noStrike" kern="1200" baseline="0" dirty="0" err="1">
                <a:solidFill>
                  <a:schemeClr val="tx1"/>
                </a:solidFill>
                <a:latin typeface="+mn-lt"/>
                <a:ea typeface="+mn-ea"/>
                <a:cs typeface="+mn-cs"/>
              </a:rPr>
              <a:t>theorising</a:t>
            </a:r>
            <a:r>
              <a:rPr lang="en-US" sz="1200" b="0" i="0" u="none" strike="noStrike" kern="1200" baseline="0" dirty="0">
                <a:solidFill>
                  <a:schemeClr val="tx1"/>
                </a:solidFill>
                <a:latin typeface="+mn-lt"/>
                <a:ea typeface="+mn-ea"/>
                <a:cs typeface="+mn-cs"/>
              </a:rPr>
              <a:t> is still applicable, not least in the domain of sport participation (O’Halloran, 2019). In particular, Erikson’s (1950, 1959) fifth stage coincides with the </a:t>
            </a:r>
            <a:r>
              <a:rPr lang="en-US" sz="1200" b="0" i="0" u="none" strike="noStrike" kern="1200" baseline="0" dirty="0" err="1">
                <a:solidFill>
                  <a:schemeClr val="tx1"/>
                </a:solidFill>
                <a:latin typeface="+mn-lt"/>
                <a:ea typeface="+mn-ea"/>
                <a:cs typeface="+mn-cs"/>
              </a:rPr>
              <a:t>specialising</a:t>
            </a:r>
            <a:r>
              <a:rPr lang="en-US" sz="1200" b="0" i="0" u="none" strike="noStrike" kern="1200" baseline="0" dirty="0">
                <a:solidFill>
                  <a:schemeClr val="tx1"/>
                </a:solidFill>
                <a:latin typeface="+mn-lt"/>
                <a:ea typeface="+mn-ea"/>
                <a:cs typeface="+mn-cs"/>
              </a:rPr>
              <a:t> years (ages 13–15) and the investment years (ages 16+) that are specified within </a:t>
            </a:r>
            <a:r>
              <a:rPr lang="en-US" sz="1200" b="0" i="0" u="none" strike="noStrike" kern="1200" baseline="0" dirty="0" err="1">
                <a:solidFill>
                  <a:schemeClr val="tx1"/>
                </a:solidFill>
                <a:latin typeface="+mn-lt"/>
                <a:ea typeface="+mn-ea"/>
                <a:cs typeface="+mn-cs"/>
              </a:rPr>
              <a:t>Côté’s</a:t>
            </a:r>
            <a:r>
              <a:rPr lang="en-US" sz="1200" b="0" i="0" u="none" strike="noStrike" kern="1200" baseline="0" dirty="0">
                <a:solidFill>
                  <a:schemeClr val="tx1"/>
                </a:solidFill>
                <a:latin typeface="+mn-lt"/>
                <a:ea typeface="+mn-ea"/>
                <a:cs typeface="+mn-cs"/>
              </a:rPr>
              <a:t> (1999) </a:t>
            </a:r>
            <a:r>
              <a:rPr lang="en-US" sz="1200" b="0" i="1" u="none" strike="noStrike" kern="1200" baseline="0" dirty="0">
                <a:solidFill>
                  <a:schemeClr val="tx1"/>
                </a:solidFill>
                <a:latin typeface="+mn-lt"/>
                <a:ea typeface="+mn-ea"/>
                <a:cs typeface="+mn-cs"/>
              </a:rPr>
              <a:t>Developmental Model of Sport Participation </a:t>
            </a:r>
            <a:r>
              <a:rPr lang="en-US" sz="1200" b="0" i="0" u="none" strike="noStrike" kern="1200" baseline="0" dirty="0">
                <a:solidFill>
                  <a:schemeClr val="tx1"/>
                </a:solidFill>
                <a:latin typeface="+mn-lt"/>
                <a:ea typeface="+mn-ea"/>
                <a:cs typeface="+mn-cs"/>
              </a:rPr>
              <a:t>(DMSP; O’Halloran, 2019). </a:t>
            </a:r>
          </a:p>
          <a:p>
            <a:r>
              <a:rPr lang="en-US" sz="1200" b="0" i="0" u="none" strike="noStrike" kern="1200" baseline="0" dirty="0">
                <a:solidFill>
                  <a:schemeClr val="tx1"/>
                </a:solidFill>
                <a:latin typeface="+mn-lt"/>
                <a:ea typeface="+mn-ea"/>
                <a:cs typeface="+mn-cs"/>
              </a:rPr>
              <a:t>Marcia’s notion of identity achievement is of particular relevance to specific identities developed by those who excel in sport. These athletes typically dedicate thousands of hours to </a:t>
            </a:r>
            <a:r>
              <a:rPr lang="en-US" sz="1200" b="0" i="0" u="none" strike="noStrike" kern="1200" baseline="0" dirty="0" err="1">
                <a:solidFill>
                  <a:schemeClr val="tx1"/>
                </a:solidFill>
                <a:latin typeface="+mn-lt"/>
                <a:ea typeface="+mn-ea"/>
                <a:cs typeface="+mn-cs"/>
              </a:rPr>
              <a:t>practising</a:t>
            </a:r>
            <a:r>
              <a:rPr lang="en-US" sz="1200" b="0" i="0" u="none" strike="noStrike" kern="1200" baseline="0" dirty="0">
                <a:solidFill>
                  <a:schemeClr val="tx1"/>
                </a:solidFill>
                <a:latin typeface="+mn-lt"/>
                <a:ea typeface="+mn-ea"/>
                <a:cs typeface="+mn-cs"/>
              </a:rPr>
              <a:t> their chosen pursuit throughout the </a:t>
            </a:r>
            <a:r>
              <a:rPr lang="en-US" sz="1200" b="0" i="0" u="none" strike="noStrike" kern="1200" baseline="0" dirty="0" err="1">
                <a:solidFill>
                  <a:schemeClr val="tx1"/>
                </a:solidFill>
                <a:latin typeface="+mn-lt"/>
                <a:ea typeface="+mn-ea"/>
                <a:cs typeface="+mn-cs"/>
              </a:rPr>
              <a:t>specialising</a:t>
            </a:r>
            <a:r>
              <a:rPr lang="en-US" sz="1200" b="0" i="0" u="none" strike="noStrike" kern="1200" baseline="0" dirty="0">
                <a:solidFill>
                  <a:schemeClr val="tx1"/>
                </a:solidFill>
                <a:latin typeface="+mn-lt"/>
                <a:ea typeface="+mn-ea"/>
                <a:cs typeface="+mn-cs"/>
              </a:rPr>
              <a:t> and investment years (</a:t>
            </a:r>
            <a:r>
              <a:rPr lang="en-US" sz="1200" b="0" i="0" u="none" strike="noStrike" kern="1200" baseline="0" dirty="0" err="1">
                <a:solidFill>
                  <a:schemeClr val="tx1"/>
                </a:solidFill>
                <a:latin typeface="+mn-lt"/>
                <a:ea typeface="+mn-ea"/>
                <a:cs typeface="+mn-cs"/>
              </a:rPr>
              <a:t>Côté</a:t>
            </a:r>
            <a:r>
              <a:rPr lang="en-US" sz="1200" b="0" i="0" u="none" strike="noStrike" kern="1200" baseline="0" dirty="0">
                <a:solidFill>
                  <a:schemeClr val="tx1"/>
                </a:solidFill>
                <a:latin typeface="+mn-lt"/>
                <a:ea typeface="+mn-ea"/>
                <a:cs typeface="+mn-cs"/>
              </a:rPr>
              <a:t>, 1999; Ericsson et al., 1993). This dedication contributes to strengthening and embedding their athletic identity, often at the expense of other identities. For example, in the process of becoming an elite gymnast, a young woman may have to set aside other identities (e.g., those associated with studying, friendship, recreation and relationships). </a:t>
            </a: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In line with this point, evidence shows that international soccer and hockey players, world-class triathletes, and gymnasts typically spend over 10,000 hours engaging in focused practice during their childhood and adolescent years – significantly more time than their less successful peers (Baker, </a:t>
            </a:r>
            <a:r>
              <a:rPr lang="en-US" sz="1200" b="0" i="0" u="none" strike="noStrike" kern="1200" baseline="0" dirty="0" err="1">
                <a:solidFill>
                  <a:schemeClr val="tx1"/>
                </a:solidFill>
                <a:latin typeface="+mn-lt"/>
                <a:ea typeface="+mn-ea"/>
                <a:cs typeface="+mn-cs"/>
              </a:rPr>
              <a:t>Côté</a:t>
            </a:r>
            <a:r>
              <a:rPr lang="en-US" sz="1200" b="0" i="0" u="none" strike="noStrike" kern="1200" baseline="0" dirty="0">
                <a:solidFill>
                  <a:schemeClr val="tx1"/>
                </a:solidFill>
                <a:latin typeface="+mn-lt"/>
                <a:ea typeface="+mn-ea"/>
                <a:cs typeface="+mn-cs"/>
              </a:rPr>
              <a:t>, &amp; Deakin, 2005; Helsen, Hodges, Van </a:t>
            </a:r>
            <a:r>
              <a:rPr lang="en-US" sz="1200" b="0" i="0" u="none" strike="noStrike" kern="1200" baseline="0" dirty="0" err="1">
                <a:solidFill>
                  <a:schemeClr val="tx1"/>
                </a:solidFill>
                <a:latin typeface="+mn-lt"/>
                <a:ea typeface="+mn-ea"/>
                <a:cs typeface="+mn-cs"/>
              </a:rPr>
              <a:t>Winckel</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Starkes</a:t>
            </a:r>
            <a:r>
              <a:rPr lang="en-US" sz="1200" b="0" i="0" u="none" strike="noStrike" kern="1200" baseline="0" dirty="0">
                <a:solidFill>
                  <a:schemeClr val="tx1"/>
                </a:solidFill>
                <a:latin typeface="+mn-lt"/>
                <a:ea typeface="+mn-ea"/>
                <a:cs typeface="+mn-cs"/>
              </a:rPr>
              <a:t>, 2000; Helsen, </a:t>
            </a:r>
            <a:r>
              <a:rPr lang="en-US" sz="1200" b="0" i="0" u="none" strike="noStrike" kern="1200" baseline="0" dirty="0" err="1">
                <a:solidFill>
                  <a:schemeClr val="tx1"/>
                </a:solidFill>
                <a:latin typeface="+mn-lt"/>
                <a:ea typeface="+mn-ea"/>
                <a:cs typeface="+mn-cs"/>
              </a:rPr>
              <a:t>Starkes</a:t>
            </a:r>
            <a:r>
              <a:rPr lang="en-US" sz="1200" b="0" i="0" u="none" strike="noStrike" kern="1200" baseline="0" dirty="0">
                <a:solidFill>
                  <a:schemeClr val="tx1"/>
                </a:solidFill>
                <a:latin typeface="+mn-lt"/>
                <a:ea typeface="+mn-ea"/>
                <a:cs typeface="+mn-cs"/>
              </a:rPr>
              <a:t>, &amp; Hodges, 1998; Law et al., 2007). Such engagement is strongly encouraged to develop talent, as illustrated by the Elite Player Performance Plan (EPPP) that the Premier League recently introduced in an attempt to address the lack of ‘home-grown’ talent playing first team football. Under the EPPP, Academy coaching hours increased from 3,750 hours in the U9 </a:t>
            </a:r>
            <a:r>
              <a:rPr lang="en-US" sz="1200" b="0" i="0" u="none" strike="noStrike" kern="1200" baseline="0" dirty="0" err="1">
                <a:solidFill>
                  <a:schemeClr val="tx1"/>
                </a:solidFill>
                <a:latin typeface="+mn-lt"/>
                <a:ea typeface="+mn-ea"/>
                <a:cs typeface="+mn-cs"/>
              </a:rPr>
              <a:t>programme</a:t>
            </a:r>
            <a:r>
              <a:rPr lang="en-US" sz="1200" b="0" i="0" u="none" strike="noStrike" kern="1200" baseline="0" dirty="0">
                <a:solidFill>
                  <a:schemeClr val="tx1"/>
                </a:solidFill>
                <a:latin typeface="+mn-lt"/>
                <a:ea typeface="+mn-ea"/>
                <a:cs typeface="+mn-cs"/>
              </a:rPr>
              <a:t> to 8,500 hours in the U18 </a:t>
            </a:r>
            <a:r>
              <a:rPr lang="en-US" sz="1200" b="0" i="0" u="none" strike="noStrike" kern="1200" baseline="0" dirty="0" err="1">
                <a:solidFill>
                  <a:schemeClr val="tx1"/>
                </a:solidFill>
                <a:latin typeface="+mn-lt"/>
                <a:ea typeface="+mn-ea"/>
                <a:cs typeface="+mn-cs"/>
              </a:rPr>
              <a:t>programme</a:t>
            </a:r>
            <a:r>
              <a:rPr lang="en-US" sz="1200" b="0" i="0" u="none" strike="noStrike" kern="1200" baseline="0" dirty="0">
                <a:solidFill>
                  <a:schemeClr val="tx1"/>
                </a:solidFill>
                <a:latin typeface="+mn-lt"/>
                <a:ea typeface="+mn-ea"/>
                <a:cs typeface="+mn-cs"/>
              </a:rPr>
              <a:t>. According to the EPPP, U9 is the beginning of the first stage in formal Academy football training known as the Foundation Phase. During their U16–U18 years, players enter the final stage known as the Professional Development Phase. Typically, by U18, the player will be offered a professional contract at a club or will be ‘released’. While invested hours alone do not guarantee expertise (see </a:t>
            </a:r>
            <a:r>
              <a:rPr lang="en-US" sz="1200" b="0" i="0" u="none" strike="noStrike" kern="1200" baseline="0" dirty="0" err="1">
                <a:solidFill>
                  <a:schemeClr val="tx1"/>
                </a:solidFill>
                <a:latin typeface="+mn-lt"/>
                <a:ea typeface="+mn-ea"/>
                <a:cs typeface="+mn-cs"/>
              </a:rPr>
              <a:t>Aggerholm</a:t>
            </a:r>
            <a:r>
              <a:rPr lang="en-US" sz="1200" b="0" i="0" u="none" strike="noStrike" kern="1200" baseline="0" dirty="0">
                <a:solidFill>
                  <a:schemeClr val="tx1"/>
                </a:solidFill>
                <a:latin typeface="+mn-lt"/>
                <a:ea typeface="+mn-ea"/>
                <a:cs typeface="+mn-cs"/>
              </a:rPr>
              <a:t>, 2015), the structure of the EPPP </a:t>
            </a:r>
            <a:r>
              <a:rPr lang="en-US" sz="1200" b="0" i="0" u="none" strike="noStrike" kern="1200" baseline="0" dirty="0" err="1">
                <a:solidFill>
                  <a:schemeClr val="tx1"/>
                </a:solidFill>
                <a:latin typeface="+mn-lt"/>
                <a:ea typeface="+mn-ea"/>
                <a:cs typeface="+mn-cs"/>
              </a:rPr>
              <a:t>programme</a:t>
            </a:r>
            <a:r>
              <a:rPr lang="en-US" sz="1200" b="0" i="0" u="none" strike="noStrike" kern="1200" baseline="0" dirty="0">
                <a:solidFill>
                  <a:schemeClr val="tx1"/>
                </a:solidFill>
                <a:latin typeface="+mn-lt"/>
                <a:ea typeface="+mn-ea"/>
                <a:cs typeface="+mn-cs"/>
              </a:rPr>
              <a:t> highlights the time and effort that is invested by young athletes into their sport in the process of developing their talent. Given this, it is not surprising that such </a:t>
            </a:r>
            <a:r>
              <a:rPr lang="en-US" sz="1200" b="0" i="0" u="none" strike="noStrike" kern="1200" baseline="0" dirty="0" err="1">
                <a:solidFill>
                  <a:schemeClr val="tx1"/>
                </a:solidFill>
                <a:latin typeface="+mn-lt"/>
                <a:ea typeface="+mn-ea"/>
                <a:cs typeface="+mn-cs"/>
              </a:rPr>
              <a:t>programmes</a:t>
            </a:r>
            <a:r>
              <a:rPr lang="en-US" sz="1200" b="0" i="0" u="none" strike="noStrike" kern="1200" baseline="0" dirty="0">
                <a:solidFill>
                  <a:schemeClr val="tx1"/>
                </a:solidFill>
                <a:latin typeface="+mn-lt"/>
                <a:ea typeface="+mn-ea"/>
                <a:cs typeface="+mn-cs"/>
              </a:rPr>
              <a:t> lead participants to develop a strong – and sometimes exclusive – athlete identity</a:t>
            </a:r>
            <a:endParaRPr lang="nl-BE" dirty="0"/>
          </a:p>
        </p:txBody>
      </p:sp>
      <p:sp>
        <p:nvSpPr>
          <p:cNvPr id="4" name="Slide Number Placeholder 3"/>
          <p:cNvSpPr>
            <a:spLocks noGrp="1"/>
          </p:cNvSpPr>
          <p:nvPr>
            <p:ph type="sldNum" sz="quarter" idx="5"/>
          </p:nvPr>
        </p:nvSpPr>
        <p:spPr/>
        <p:txBody>
          <a:bodyPr/>
          <a:lstStyle/>
          <a:p>
            <a:pPr>
              <a:defRPr/>
            </a:pPr>
            <a:fld id="{04915706-070A-4707-AA18-DDF1820200B2}" type="slidenum">
              <a:rPr lang="en-GB" smtClean="0"/>
              <a:pPr>
                <a:defRPr/>
              </a:pPr>
              <a:t>5</a:t>
            </a:fld>
            <a:endParaRPr lang="en-GB"/>
          </a:p>
        </p:txBody>
      </p:sp>
    </p:spTree>
    <p:extLst>
      <p:ext uri="{BB962C8B-B14F-4D97-AF65-F5344CB8AC3E}">
        <p14:creationId xmlns:p14="http://schemas.microsoft.com/office/powerpoint/2010/main" val="736172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As noted above, one of the downsides of a single-minded focus on identity achievement is that elite young athletes may lack opportunities or incentives to meaningfully explore other roles and identities (Brewer et al., 1993). As such, they are at heightened risk of </a:t>
            </a:r>
            <a:r>
              <a:rPr lang="en-US" sz="1200" b="0" i="1" u="none" strike="noStrike" kern="1200" baseline="0" dirty="0">
                <a:solidFill>
                  <a:schemeClr val="tx1"/>
                </a:solidFill>
                <a:latin typeface="+mn-lt"/>
                <a:ea typeface="+mn-ea"/>
                <a:cs typeface="+mn-cs"/>
              </a:rPr>
              <a:t>foreclosing </a:t>
            </a:r>
            <a:r>
              <a:rPr lang="en-US" sz="1200" b="0" i="0" u="none" strike="noStrike" kern="1200" baseline="0" dirty="0">
                <a:solidFill>
                  <a:schemeClr val="tx1"/>
                </a:solidFill>
                <a:latin typeface="+mn-lt"/>
                <a:ea typeface="+mn-ea"/>
                <a:cs typeface="+mn-cs"/>
              </a:rPr>
              <a:t>their identity during their adolescent years (Brewer et al., 2000; Marcia, 1966). Within the sport psychology literature, this exclusive focus and high identification with the sporting role is reflected in the strength of a person’s ‘athletic identity’ (Brewer et al., 1993; </a:t>
            </a:r>
            <a:r>
              <a:rPr lang="en-US" sz="1200" b="0" i="0" u="none" strike="noStrike" kern="1200" baseline="0" dirty="0" err="1">
                <a:solidFill>
                  <a:schemeClr val="tx1"/>
                </a:solidFill>
                <a:latin typeface="+mn-lt"/>
                <a:ea typeface="+mn-ea"/>
                <a:cs typeface="+mn-cs"/>
              </a:rPr>
              <a:t>Visek</a:t>
            </a:r>
            <a:r>
              <a:rPr lang="en-US" sz="1200" b="0" i="0" u="none" strike="noStrike" kern="1200" baseline="0" dirty="0">
                <a:solidFill>
                  <a:schemeClr val="tx1"/>
                </a:solidFill>
                <a:latin typeface="+mn-lt"/>
                <a:ea typeface="+mn-ea"/>
                <a:cs typeface="+mn-cs"/>
              </a:rPr>
              <a:t> et al., 2008).</a:t>
            </a:r>
          </a:p>
          <a:p>
            <a:r>
              <a:rPr lang="en-US" sz="1200" b="0" i="0" u="none" strike="noStrike" kern="1200" baseline="0" dirty="0">
                <a:solidFill>
                  <a:schemeClr val="tx1"/>
                </a:solidFill>
                <a:latin typeface="+mn-lt"/>
                <a:ea typeface="+mn-ea"/>
                <a:cs typeface="+mn-cs"/>
              </a:rPr>
              <a:t>Research suggests that there are positive and negative consequences of having strong and exclusive identification with the athletic role (Williams, 2007). On the one hand, research has found that a strong athletic identity has a positive impact on life satisfaction and overall psychological well-being, as well as on performance, participation and long-term adherence to training regimes. Athletic identity is also associated with high levels of self-confidence and social benefits, such as an expanded social network (Horton &amp; Mack, 2000; Lamont-Mills &amp; Christensen, 2006; Settles et al., 2002; Sparkes, 1998; </a:t>
            </a:r>
            <a:r>
              <a:rPr lang="en-US" sz="1200" b="0" i="0" u="none" strike="noStrike" kern="1200" baseline="0" dirty="0" err="1">
                <a:solidFill>
                  <a:schemeClr val="tx1"/>
                </a:solidFill>
                <a:latin typeface="+mn-lt"/>
                <a:ea typeface="+mn-ea"/>
                <a:cs typeface="+mn-cs"/>
              </a:rPr>
              <a:t>Wiechman</a:t>
            </a:r>
            <a:r>
              <a:rPr lang="en-US" sz="1200" b="0" i="0" u="none" strike="noStrike" kern="1200" baseline="0" dirty="0">
                <a:solidFill>
                  <a:schemeClr val="tx1"/>
                </a:solidFill>
                <a:latin typeface="+mn-lt"/>
                <a:ea typeface="+mn-ea"/>
                <a:cs typeface="+mn-cs"/>
              </a:rPr>
              <a:t> &amp; Williams, 1997; Williams, 2007).</a:t>
            </a:r>
          </a:p>
          <a:p>
            <a:r>
              <a:rPr lang="en-US" sz="1200" b="0" i="0" u="none" strike="noStrike" kern="1200" baseline="0" dirty="0">
                <a:solidFill>
                  <a:schemeClr val="tx1"/>
                </a:solidFill>
                <a:latin typeface="+mn-lt"/>
                <a:ea typeface="+mn-ea"/>
                <a:cs typeface="+mn-cs"/>
              </a:rPr>
              <a:t>On the other hand, when it is strong and exclusive, athletic identity also comes with costs (Lamont-Mills &amp; Christensen, 2006; Park et al., 2013; Williams, 2007; see Figure 16.2). For instance, retired athletes with a strong athletic identity are more susceptible to a range of mental health problems, including feelings of loss, depression and hopelessness, than those with a weaker and less excusive athletic identity (Carless &amp; Douglas, 2009; Douglas &amp; Carless, 2006; Lavallee &amp; Robinson, 2007). A strong athletic identity can also result in more negative psychological responses to events such as poor performance, injury and deselection (Brewer et al., 1993; Brown &amp; Potrac, 2009; O’Halloran, 2019). This has also been found to lead to inadequate coping and emotional disturbances when dealing with various career setbacks or challenging events (Brown &amp; Potrac, 2009; </a:t>
            </a:r>
            <a:r>
              <a:rPr lang="en-US" sz="1200" b="0" i="0" u="none" strike="noStrike" kern="1200" baseline="0" dirty="0" err="1">
                <a:solidFill>
                  <a:schemeClr val="tx1"/>
                </a:solidFill>
                <a:latin typeface="+mn-lt"/>
                <a:ea typeface="+mn-ea"/>
                <a:cs typeface="+mn-cs"/>
              </a:rPr>
              <a:t>Rongen</a:t>
            </a:r>
            <a:r>
              <a:rPr lang="en-US" sz="1200" b="0" i="0" u="none" strike="noStrike" kern="1200" baseline="0" dirty="0">
                <a:solidFill>
                  <a:schemeClr val="tx1"/>
                </a:solidFill>
                <a:latin typeface="+mn-lt"/>
                <a:ea typeface="+mn-ea"/>
                <a:cs typeface="+mn-cs"/>
              </a:rPr>
              <a:t> et al., 2015). It is for these various reasons that athletic identity is so central to understanding career transitions in sport.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Those who take on an ‘athletic career’ choose deliberately to be involved in sport over a number of years with the aim of achieving their full potential in their chosen field of professional performance (Alfermann &amp; Stambulova, 2007). Developmental models initially understood this as a process of talent development that took the form of a journey through a succession of stages beginning in childhood, moving to adolescence, and then into early adulthood (see Bloom, 1985; </a:t>
            </a:r>
            <a:r>
              <a:rPr lang="en-US" sz="1200" b="0" i="0" u="none" strike="noStrike" kern="1200" baseline="0" dirty="0" err="1">
                <a:solidFill>
                  <a:schemeClr val="tx1"/>
                </a:solidFill>
                <a:latin typeface="+mn-lt"/>
                <a:ea typeface="+mn-ea"/>
                <a:cs typeface="+mn-cs"/>
              </a:rPr>
              <a:t>Côté</a:t>
            </a:r>
            <a:r>
              <a:rPr lang="en-US" sz="1200" b="0" i="0" u="none" strike="noStrike" kern="1200" baseline="0" dirty="0">
                <a:solidFill>
                  <a:schemeClr val="tx1"/>
                </a:solidFill>
                <a:latin typeface="+mn-lt"/>
                <a:ea typeface="+mn-ea"/>
                <a:cs typeface="+mn-cs"/>
              </a:rPr>
              <a:t>, 1999). However, the career development literature has evolved so that more recently it focuses on psychosocial development that involves changes in domains such as emotion and cognition as well as relationships and social support. This shift has arisen, in part, from recognition of the increasing demands that are placed on young athletes today. These include expectations to achieve and cope with external stressors – for example, those associated with media intrusion and </a:t>
            </a:r>
            <a:r>
              <a:rPr lang="en-US" sz="1200" b="0" i="0" u="none" strike="noStrike" kern="1200" baseline="0" dirty="0" err="1">
                <a:solidFill>
                  <a:schemeClr val="tx1"/>
                </a:solidFill>
                <a:latin typeface="+mn-lt"/>
                <a:ea typeface="+mn-ea"/>
                <a:cs typeface="+mn-cs"/>
              </a:rPr>
              <a:t>organisational</a:t>
            </a:r>
            <a:r>
              <a:rPr lang="en-US" sz="1200" b="0" i="0" u="none" strike="noStrike" kern="1200" baseline="0" dirty="0">
                <a:solidFill>
                  <a:schemeClr val="tx1"/>
                </a:solidFill>
                <a:latin typeface="+mn-lt"/>
                <a:ea typeface="+mn-ea"/>
                <a:cs typeface="+mn-cs"/>
              </a:rPr>
              <a:t> practices, financial implications of performance outcomes, and lifestyle choices and social constraints associated with intense training schedules (</a:t>
            </a:r>
            <a:r>
              <a:rPr lang="en-US" sz="1200" b="0" i="0" u="none" strike="noStrike" kern="1200" baseline="0" dirty="0" err="1">
                <a:solidFill>
                  <a:schemeClr val="tx1"/>
                </a:solidFill>
                <a:latin typeface="+mn-lt"/>
                <a:ea typeface="+mn-ea"/>
                <a:cs typeface="+mn-cs"/>
              </a:rPr>
              <a:t>Mellalieu</a:t>
            </a:r>
            <a:r>
              <a:rPr lang="en-US" sz="1200" b="0" i="0" u="none" strike="noStrike" kern="1200" baseline="0" dirty="0">
                <a:solidFill>
                  <a:schemeClr val="tx1"/>
                </a:solidFill>
                <a:latin typeface="+mn-lt"/>
                <a:ea typeface="+mn-ea"/>
                <a:cs typeface="+mn-cs"/>
              </a:rPr>
              <a:t> et al., 2009; </a:t>
            </a:r>
            <a:r>
              <a:rPr lang="en-US" sz="1200" b="0" i="0" u="none" strike="noStrike" kern="1200" baseline="0" dirty="0" err="1">
                <a:solidFill>
                  <a:schemeClr val="tx1"/>
                </a:solidFill>
                <a:latin typeface="+mn-lt"/>
                <a:ea typeface="+mn-ea"/>
                <a:cs typeface="+mn-cs"/>
              </a:rPr>
              <a:t>Pummell</a:t>
            </a:r>
            <a:r>
              <a:rPr lang="en-US" sz="1200" b="0" i="0" u="none" strike="noStrike" kern="1200" baseline="0" dirty="0">
                <a:solidFill>
                  <a:schemeClr val="tx1"/>
                </a:solidFill>
                <a:latin typeface="+mn-lt"/>
                <a:ea typeface="+mn-ea"/>
                <a:cs typeface="+mn-cs"/>
              </a:rPr>
              <a:t>, 2008).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This extended focus implies that an athlete’s career is no longer considered solely to be a matter of moving through stages of talent development, but rather is seen as involving important life </a:t>
            </a:r>
            <a:r>
              <a:rPr lang="en-US" sz="1200" b="0" i="1" u="none" strike="noStrike" kern="1200" baseline="0" dirty="0">
                <a:solidFill>
                  <a:schemeClr val="tx1"/>
                </a:solidFill>
                <a:latin typeface="+mn-lt"/>
                <a:ea typeface="+mn-ea"/>
                <a:cs typeface="+mn-cs"/>
              </a:rPr>
              <a:t>transitions </a:t>
            </a:r>
            <a:r>
              <a:rPr lang="en-US" sz="1200" b="0" i="0" u="none" strike="noStrike" kern="1200" baseline="0" dirty="0">
                <a:solidFill>
                  <a:schemeClr val="tx1"/>
                </a:solidFill>
                <a:latin typeface="+mn-lt"/>
                <a:ea typeface="+mn-ea"/>
                <a:cs typeface="+mn-cs"/>
              </a:rPr>
              <a:t>(Stambulova, Alfermann, Statler, &amp; </a:t>
            </a:r>
            <a:r>
              <a:rPr lang="en-US" sz="1200" b="0" i="0" u="none" strike="noStrike" kern="1200" baseline="0" dirty="0" err="1">
                <a:solidFill>
                  <a:schemeClr val="tx1"/>
                </a:solidFill>
                <a:latin typeface="+mn-lt"/>
                <a:ea typeface="+mn-ea"/>
                <a:cs typeface="+mn-cs"/>
              </a:rPr>
              <a:t>Côté</a:t>
            </a:r>
            <a:r>
              <a:rPr lang="en-US" sz="1200" b="0" i="0" u="none" strike="noStrike" kern="1200" baseline="0" dirty="0">
                <a:solidFill>
                  <a:schemeClr val="tx1"/>
                </a:solidFill>
                <a:latin typeface="+mn-lt"/>
                <a:ea typeface="+mn-ea"/>
                <a:cs typeface="+mn-cs"/>
              </a:rPr>
              <a:t>, 2009). Here a transition is defined as an event ‘which results in a change in assumptions about oneself and the world and thus requires a corresponding change in one’s </a:t>
            </a:r>
            <a:r>
              <a:rPr lang="en-US" sz="1200" b="0" i="0" u="none" strike="noStrike" kern="1200" baseline="0" dirty="0" err="1">
                <a:solidFill>
                  <a:schemeClr val="tx1"/>
                </a:solidFill>
                <a:latin typeface="+mn-lt"/>
                <a:ea typeface="+mn-ea"/>
                <a:cs typeface="+mn-cs"/>
              </a:rPr>
              <a:t>behaviour</a:t>
            </a:r>
            <a:r>
              <a:rPr lang="en-US" sz="1200" b="0" i="0" u="none" strike="noStrike" kern="1200" baseline="0" dirty="0">
                <a:solidFill>
                  <a:schemeClr val="tx1"/>
                </a:solidFill>
                <a:latin typeface="+mn-lt"/>
                <a:ea typeface="+mn-ea"/>
                <a:cs typeface="+mn-cs"/>
              </a:rPr>
              <a:t> and relationships’ (Schlossberg, 1981, p. 5). Schlossberg’s (1981) definition of transition originated in mainstream psychology and was not intended for sport specifically. Nevertheless, within the field of sport psychology, her definition of transition is widely seen as relevant to explanations of the way that athletes cope with retirement from sport (</a:t>
            </a:r>
            <a:r>
              <a:rPr lang="en-US" sz="1200" b="0" i="0" u="none" strike="noStrike" kern="1200" baseline="0" dirty="0" err="1">
                <a:solidFill>
                  <a:schemeClr val="tx1"/>
                </a:solidFill>
                <a:latin typeface="+mn-lt"/>
                <a:ea typeface="+mn-ea"/>
                <a:cs typeface="+mn-cs"/>
              </a:rPr>
              <a:t>Wylleman</a:t>
            </a:r>
            <a:r>
              <a:rPr lang="en-US" sz="1200" b="0" i="0" u="none" strike="noStrike" kern="1200" baseline="0" dirty="0">
                <a:solidFill>
                  <a:schemeClr val="tx1"/>
                </a:solidFill>
                <a:latin typeface="+mn-lt"/>
                <a:ea typeface="+mn-ea"/>
                <a:cs typeface="+mn-cs"/>
              </a:rPr>
              <a:t> et al., 2004). However, it too has been </a:t>
            </a:r>
            <a:r>
              <a:rPr lang="en-US" sz="1200" b="0" i="0" u="none" strike="noStrike" kern="1200" baseline="0" dirty="0" err="1">
                <a:solidFill>
                  <a:schemeClr val="tx1"/>
                </a:solidFill>
                <a:latin typeface="+mn-lt"/>
                <a:ea typeface="+mn-ea"/>
                <a:cs typeface="+mn-cs"/>
              </a:rPr>
              <a:t>criticised</a:t>
            </a:r>
            <a:r>
              <a:rPr lang="en-US" sz="1200" b="0" i="0" u="none" strike="noStrike" kern="1200" baseline="0" dirty="0">
                <a:solidFill>
                  <a:schemeClr val="tx1"/>
                </a:solidFill>
                <a:latin typeface="+mn-lt"/>
                <a:ea typeface="+mn-ea"/>
                <a:cs typeface="+mn-cs"/>
              </a:rPr>
              <a:t> for lacking specificity as an analysis of athletic career transitions (</a:t>
            </a:r>
            <a:r>
              <a:rPr lang="en-US" sz="1200" b="0" i="0" u="none" strike="noStrike" kern="1200" baseline="0" dirty="0" err="1">
                <a:solidFill>
                  <a:schemeClr val="tx1"/>
                </a:solidFill>
                <a:latin typeface="+mn-lt"/>
                <a:ea typeface="+mn-ea"/>
                <a:cs typeface="+mn-cs"/>
              </a:rPr>
              <a:t>Pummell</a:t>
            </a:r>
            <a:r>
              <a:rPr lang="en-US" sz="1200" b="0" i="0" u="none" strike="noStrike" kern="1200" baseline="0" dirty="0">
                <a:solidFill>
                  <a:schemeClr val="tx1"/>
                </a:solidFill>
                <a:latin typeface="+mn-lt"/>
                <a:ea typeface="+mn-ea"/>
                <a:cs typeface="+mn-cs"/>
              </a:rPr>
              <a:t>, 2008). Which assumptions about oneself change in the process of athletic career transitions? What is the impact of this change? And why does it have this impact?</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6</a:t>
            </a:fld>
            <a:endParaRPr lang="en-GB"/>
          </a:p>
        </p:txBody>
      </p:sp>
    </p:spTree>
    <p:extLst>
      <p:ext uri="{BB962C8B-B14F-4D97-AF65-F5344CB8AC3E}">
        <p14:creationId xmlns:p14="http://schemas.microsoft.com/office/powerpoint/2010/main" val="31769096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Seeking to answer such questions and develop a more precise model of career transition in sport, Jim Taylor and Bruce Ogilvie (1994) proposed their </a:t>
            </a:r>
            <a:r>
              <a:rPr lang="en-US" sz="1200" b="0" i="1" u="none" strike="noStrike" kern="1200" baseline="0" dirty="0">
                <a:solidFill>
                  <a:schemeClr val="tx1"/>
                </a:solidFill>
                <a:latin typeface="+mn-lt"/>
                <a:ea typeface="+mn-ea"/>
                <a:cs typeface="+mn-cs"/>
              </a:rPr>
              <a:t>Athletic Career Termination Model </a:t>
            </a:r>
            <a:r>
              <a:rPr lang="en-US" sz="1200" b="0" i="0" u="none" strike="noStrike" kern="1200" baseline="0" dirty="0">
                <a:solidFill>
                  <a:schemeClr val="tx1"/>
                </a:solidFill>
                <a:latin typeface="+mn-lt"/>
                <a:ea typeface="+mn-ea"/>
                <a:cs typeface="+mn-cs"/>
              </a:rPr>
              <a:t>(ACTM; Stephan &amp; </a:t>
            </a:r>
            <a:r>
              <a:rPr lang="en-US" sz="1200" b="0" i="0" u="none" strike="noStrike" kern="1200" baseline="0" dirty="0" err="1">
                <a:solidFill>
                  <a:schemeClr val="tx1"/>
                </a:solidFill>
                <a:latin typeface="+mn-lt"/>
                <a:ea typeface="+mn-ea"/>
                <a:cs typeface="+mn-cs"/>
              </a:rPr>
              <a:t>Demulier</a:t>
            </a:r>
            <a:r>
              <a:rPr lang="en-US" sz="1200" b="0" i="0" u="none" strike="noStrike" kern="1200" baseline="0" dirty="0">
                <a:solidFill>
                  <a:schemeClr val="tx1"/>
                </a:solidFill>
                <a:latin typeface="+mn-lt"/>
                <a:ea typeface="+mn-ea"/>
                <a:cs typeface="+mn-cs"/>
              </a:rPr>
              <a:t>, 2008). This builds on Schlossberg’s (1981) work by arguing that a constellation of personal and situational factors affects an athlete’s ability to adjust successfully to retirement (Stephan &amp; </a:t>
            </a:r>
            <a:r>
              <a:rPr lang="en-US" sz="1200" b="0" i="0" u="none" strike="noStrike" kern="1200" baseline="0" dirty="0" err="1">
                <a:solidFill>
                  <a:schemeClr val="tx1"/>
                </a:solidFill>
                <a:latin typeface="+mn-lt"/>
                <a:ea typeface="+mn-ea"/>
                <a:cs typeface="+mn-cs"/>
              </a:rPr>
              <a:t>Demulier</a:t>
            </a:r>
            <a:r>
              <a:rPr lang="en-US" sz="1200" b="0" i="0" u="none" strike="noStrike" kern="1200" baseline="0" dirty="0">
                <a:solidFill>
                  <a:schemeClr val="tx1"/>
                </a:solidFill>
                <a:latin typeface="+mn-lt"/>
                <a:ea typeface="+mn-ea"/>
                <a:cs typeface="+mn-cs"/>
              </a:rPr>
              <a:t>, 2008). These include (a) the reasons for termination, (b) factors relating to adaptation (e.g., athletic identity, perceived control over the process, developmental experiences), and (c) available resources (e.g., coping skills, social support, pre-retirement planning and preparation; Stephan &amp; </a:t>
            </a:r>
            <a:r>
              <a:rPr lang="en-US" sz="1200" b="0" i="0" u="none" strike="noStrike" kern="1200" baseline="0" dirty="0" err="1">
                <a:solidFill>
                  <a:schemeClr val="tx1"/>
                </a:solidFill>
                <a:latin typeface="+mn-lt"/>
                <a:ea typeface="+mn-ea"/>
                <a:cs typeface="+mn-cs"/>
              </a:rPr>
              <a:t>Demulier</a:t>
            </a:r>
            <a:r>
              <a:rPr lang="en-US" sz="1200" b="0" i="0" u="none" strike="noStrike" kern="1200" baseline="0" dirty="0">
                <a:solidFill>
                  <a:schemeClr val="tx1"/>
                </a:solidFill>
                <a:latin typeface="+mn-lt"/>
                <a:ea typeface="+mn-ea"/>
                <a:cs typeface="+mn-cs"/>
              </a:rPr>
              <a:t>, 2008; Taylor &amp; Ogilvie, 1994). The ACTM was welcomed in the literature as it created a sport-specific framework for understanding athletic retirement (Stephan &amp; </a:t>
            </a:r>
            <a:r>
              <a:rPr lang="en-US" sz="1200" b="0" i="0" u="none" strike="noStrike" kern="1200" baseline="0" dirty="0" err="1">
                <a:solidFill>
                  <a:schemeClr val="tx1"/>
                </a:solidFill>
                <a:latin typeface="+mn-lt"/>
                <a:ea typeface="+mn-ea"/>
                <a:cs typeface="+mn-cs"/>
              </a:rPr>
              <a:t>Demulier</a:t>
            </a:r>
            <a:r>
              <a:rPr lang="en-US" sz="1200" b="0" i="0" u="none" strike="noStrike" kern="1200" baseline="0" dirty="0">
                <a:solidFill>
                  <a:schemeClr val="tx1"/>
                </a:solidFill>
                <a:latin typeface="+mn-lt"/>
                <a:ea typeface="+mn-ea"/>
                <a:cs typeface="+mn-cs"/>
              </a:rPr>
              <a:t>, 2008). However, the focus of this model is on retirement alone. As such, it does not explain factors associated with various other career transitions (Morris, 2013), and this clearly limits the model’s capacity to inform an understanding of athletic career transitions more broadly.</a:t>
            </a:r>
          </a:p>
          <a:p>
            <a:r>
              <a:rPr lang="en-US" sz="1200" b="0" i="0" u="none" strike="noStrike" kern="1200" baseline="0" dirty="0">
                <a:solidFill>
                  <a:schemeClr val="tx1"/>
                </a:solidFill>
                <a:latin typeface="+mn-lt"/>
                <a:ea typeface="+mn-ea"/>
                <a:cs typeface="+mn-cs"/>
              </a:rPr>
              <a:t>In response to these criticisms, Natalia Stambulova (2003) developed the </a:t>
            </a:r>
            <a:r>
              <a:rPr lang="en-US" sz="1200" b="0" i="1" u="none" strike="noStrike" kern="1200" baseline="0" dirty="0">
                <a:solidFill>
                  <a:schemeClr val="tx1"/>
                </a:solidFill>
                <a:latin typeface="+mn-lt"/>
                <a:ea typeface="+mn-ea"/>
                <a:cs typeface="+mn-cs"/>
              </a:rPr>
              <a:t>athletic career transition model </a:t>
            </a:r>
            <a:r>
              <a:rPr lang="en-US" sz="1200" b="0" i="0" u="none" strike="noStrike" kern="1200" baseline="0" dirty="0">
                <a:solidFill>
                  <a:schemeClr val="tx1"/>
                </a:solidFill>
                <a:latin typeface="+mn-lt"/>
                <a:ea typeface="+mn-ea"/>
                <a:cs typeface="+mn-cs"/>
              </a:rPr>
              <a:t>with the aim of delineating transitional stages that occur across the life span of an athletic career (Stambulova, 2003; see also Morris, 2013; Stephan &amp; </a:t>
            </a:r>
            <a:r>
              <a:rPr lang="en-US" sz="1200" b="0" i="0" u="none" strike="noStrike" kern="1200" baseline="0" dirty="0" err="1">
                <a:solidFill>
                  <a:schemeClr val="tx1"/>
                </a:solidFill>
                <a:latin typeface="+mn-lt"/>
                <a:ea typeface="+mn-ea"/>
                <a:cs typeface="+mn-cs"/>
              </a:rPr>
              <a:t>Demulier</a:t>
            </a:r>
            <a:r>
              <a:rPr lang="en-US" sz="1200" b="0" i="0" u="none" strike="noStrike" kern="1200" baseline="0" dirty="0">
                <a:solidFill>
                  <a:schemeClr val="tx1"/>
                </a:solidFill>
                <a:latin typeface="+mn-lt"/>
                <a:ea typeface="+mn-ea"/>
                <a:cs typeface="+mn-cs"/>
              </a:rPr>
              <a:t>, 2008). </a:t>
            </a:r>
            <a:r>
              <a:rPr lang="en-US" sz="1200" b="0" i="0" u="none" strike="noStrike" kern="1200" baseline="0" dirty="0" err="1">
                <a:solidFill>
                  <a:schemeClr val="tx1"/>
                </a:solidFill>
                <a:latin typeface="+mn-lt"/>
                <a:ea typeface="+mn-ea"/>
                <a:cs typeface="+mn-cs"/>
              </a:rPr>
              <a:t>Stambulova’s</a:t>
            </a:r>
            <a:r>
              <a:rPr lang="en-US" sz="1200" b="0" i="0" u="none" strike="noStrike" kern="1200" baseline="0" dirty="0">
                <a:solidFill>
                  <a:schemeClr val="tx1"/>
                </a:solidFill>
                <a:latin typeface="+mn-lt"/>
                <a:ea typeface="+mn-ea"/>
                <a:cs typeface="+mn-cs"/>
              </a:rPr>
              <a:t> model was based on the ideas of Schlossberg (1981) and Taylor and Ogilvie (1994), but also drew inspiration from her own research with over 200 Russian athletes across different sports and standards of competition (Stambulova, 1994). The model posits that in order for a successful transition to occur, an athlete must </a:t>
            </a:r>
            <a:r>
              <a:rPr lang="en-US" sz="1200" b="0" i="0" u="none" strike="noStrike" kern="1200" baseline="0" dirty="0" err="1">
                <a:solidFill>
                  <a:schemeClr val="tx1"/>
                </a:solidFill>
                <a:latin typeface="+mn-lt"/>
                <a:ea typeface="+mn-ea"/>
                <a:cs typeface="+mn-cs"/>
              </a:rPr>
              <a:t>utilise</a:t>
            </a:r>
            <a:r>
              <a:rPr lang="en-US" sz="1200" b="0" i="0" u="none" strike="noStrike" kern="1200" baseline="0" dirty="0">
                <a:solidFill>
                  <a:schemeClr val="tx1"/>
                </a:solidFill>
                <a:latin typeface="+mn-lt"/>
                <a:ea typeface="+mn-ea"/>
                <a:cs typeface="+mn-cs"/>
              </a:rPr>
              <a:t> resources and find a way to effectively cope with transition demands (Stambulova, 2003). Whether or not they do is seen to depend on a dynamic balance between barriers and resources. For example, in the case of an elite Australian Rules footballer, successful transition may revolve around coming to feel comfortable playing football at a lower level of competition. In instances where an athlete is unable to effectively cope, or to develop the necessary resources to successfully overcome transition barriers and demands, psychological intervention may be required. In this case, then, the footballer may benefit from the advice and guidance of a Players’ Association which puts them in touch with other professional footballers who have been through the same process (Mallett, Rossi, &amp; Tinning, 2007). </a:t>
            </a:r>
          </a:p>
          <a:p>
            <a:r>
              <a:rPr lang="en-US" sz="1200" b="0" i="0" u="none" strike="noStrike" kern="1200" baseline="0" dirty="0">
                <a:solidFill>
                  <a:schemeClr val="tx1"/>
                </a:solidFill>
                <a:latin typeface="+mn-lt"/>
                <a:ea typeface="+mn-ea"/>
                <a:cs typeface="+mn-cs"/>
              </a:rPr>
              <a:t>Although </a:t>
            </a:r>
            <a:r>
              <a:rPr lang="en-US" sz="1200" b="0" i="0" u="none" strike="noStrike" kern="1200" baseline="0" dirty="0" err="1">
                <a:solidFill>
                  <a:schemeClr val="tx1"/>
                </a:solidFill>
                <a:latin typeface="+mn-lt"/>
                <a:ea typeface="+mn-ea"/>
                <a:cs typeface="+mn-cs"/>
              </a:rPr>
              <a:t>Stambulova’s</a:t>
            </a:r>
            <a:r>
              <a:rPr lang="en-US" sz="1200" b="0" i="0" u="none" strike="noStrike" kern="1200" baseline="0" dirty="0">
                <a:solidFill>
                  <a:schemeClr val="tx1"/>
                </a:solidFill>
                <a:latin typeface="+mn-lt"/>
                <a:ea typeface="+mn-ea"/>
                <a:cs typeface="+mn-cs"/>
              </a:rPr>
              <a:t> (2003) model provided a new framework for understanding athletic transitions, it too has not been immune to criticism. In particular, this is because the model does not consider how transitions </a:t>
            </a:r>
            <a:r>
              <a:rPr lang="en-US" sz="1200" b="0" i="1" u="none" strike="noStrike" kern="1200" baseline="0" dirty="0">
                <a:solidFill>
                  <a:schemeClr val="tx1"/>
                </a:solidFill>
                <a:latin typeface="+mn-lt"/>
                <a:ea typeface="+mn-ea"/>
                <a:cs typeface="+mn-cs"/>
              </a:rPr>
              <a:t>outside </a:t>
            </a:r>
            <a:r>
              <a:rPr lang="en-US" sz="1200" b="0" i="0" u="none" strike="noStrike" kern="1200" baseline="0" dirty="0">
                <a:solidFill>
                  <a:schemeClr val="tx1"/>
                </a:solidFill>
                <a:latin typeface="+mn-lt"/>
                <a:ea typeface="+mn-ea"/>
                <a:cs typeface="+mn-cs"/>
              </a:rPr>
              <a:t>sport can affect career development within it. Addressing this shortcoming, Paul </a:t>
            </a:r>
            <a:r>
              <a:rPr lang="en-US" sz="1200" b="0" i="0" u="none" strike="noStrike" kern="1200" baseline="0" dirty="0" err="1">
                <a:solidFill>
                  <a:schemeClr val="tx1"/>
                </a:solidFill>
                <a:latin typeface="+mn-lt"/>
                <a:ea typeface="+mn-ea"/>
                <a:cs typeface="+mn-cs"/>
              </a:rPr>
              <a:t>Wylleman</a:t>
            </a:r>
            <a:r>
              <a:rPr lang="en-US" sz="1200" b="0" i="0" u="none" strike="noStrike" kern="1200" baseline="0" dirty="0">
                <a:solidFill>
                  <a:schemeClr val="tx1"/>
                </a:solidFill>
                <a:latin typeface="+mn-lt"/>
                <a:ea typeface="+mn-ea"/>
                <a:cs typeface="+mn-cs"/>
              </a:rPr>
              <a:t> and David Lavallee (2004) developed the </a:t>
            </a:r>
            <a:r>
              <a:rPr lang="en-US" sz="1200" b="0" i="1" u="none" strike="noStrike" kern="1200" baseline="0" dirty="0">
                <a:solidFill>
                  <a:schemeClr val="tx1"/>
                </a:solidFill>
                <a:latin typeface="+mn-lt"/>
                <a:ea typeface="+mn-ea"/>
                <a:cs typeface="+mn-cs"/>
              </a:rPr>
              <a:t>developmental model of transition</a:t>
            </a:r>
            <a:r>
              <a:rPr lang="en-US" sz="1200" b="0" i="0" u="none" strike="noStrike" kern="1200" baseline="0" dirty="0">
                <a:solidFill>
                  <a:schemeClr val="tx1"/>
                </a:solidFill>
                <a:latin typeface="+mn-lt"/>
                <a:ea typeface="+mn-ea"/>
                <a:cs typeface="+mn-cs"/>
              </a:rPr>
              <a:t>. This model outlines transitions that typically occur at four different levels during athletic career development: (1) the athletic level, (2) the psychological level, (3) the psychosocial level, and (4) the academic/occupational level. </a:t>
            </a:r>
          </a:p>
          <a:p>
            <a:r>
              <a:rPr lang="en-US" sz="1200" b="0" i="0" u="none" strike="noStrike" kern="1200" baseline="0" dirty="0">
                <a:solidFill>
                  <a:schemeClr val="tx1"/>
                </a:solidFill>
                <a:latin typeface="+mn-lt"/>
                <a:ea typeface="+mn-ea"/>
                <a:cs typeface="+mn-cs"/>
              </a:rPr>
              <a:t>The athletic level refers to the development of an athlete’s knowledge, skills and abilities in their chosen sport. The psychological level is </a:t>
            </a:r>
            <a:r>
              <a:rPr lang="en-US" sz="1200" b="0" i="0" u="none" strike="noStrike" kern="1200" baseline="0" dirty="0" err="1">
                <a:solidFill>
                  <a:schemeClr val="tx1"/>
                </a:solidFill>
                <a:latin typeface="+mn-lt"/>
                <a:ea typeface="+mn-ea"/>
                <a:cs typeface="+mn-cs"/>
              </a:rPr>
              <a:t>characterised</a:t>
            </a:r>
            <a:r>
              <a:rPr lang="en-US" sz="1200" b="0" i="0" u="none" strike="noStrike" kern="1200" baseline="0" dirty="0">
                <a:solidFill>
                  <a:schemeClr val="tx1"/>
                </a:solidFill>
                <a:latin typeface="+mn-lt"/>
                <a:ea typeface="+mn-ea"/>
                <a:cs typeface="+mn-cs"/>
              </a:rPr>
              <a:t> by developmental changes and transitions that occur as a person matures from a child into an adult. The psychosocial level relates to changes in significant relationships that may occur over the career span of an athlete (e.g., friendships, coach–athlete relationships, marital relationships and other interpersonal relationships). Finally, the academic/occupational level encompasses the transition through primary and secondary education, higher education, and finally out into the working world. </a:t>
            </a:r>
            <a:r>
              <a:rPr lang="en-US" sz="1200" b="0" i="0" u="none" strike="noStrike" kern="1200" baseline="0" dirty="0" err="1">
                <a:solidFill>
                  <a:schemeClr val="tx1"/>
                </a:solidFill>
                <a:latin typeface="+mn-lt"/>
                <a:ea typeface="+mn-ea"/>
                <a:cs typeface="+mn-cs"/>
              </a:rPr>
              <a:t>Wylleman</a:t>
            </a:r>
            <a:r>
              <a:rPr lang="en-US" sz="1200" b="0" i="0" u="none" strike="noStrike" kern="1200" baseline="0" dirty="0">
                <a:solidFill>
                  <a:schemeClr val="tx1"/>
                </a:solidFill>
                <a:latin typeface="+mn-lt"/>
                <a:ea typeface="+mn-ea"/>
                <a:cs typeface="+mn-cs"/>
              </a:rPr>
              <a:t> and Lavallee’s (2004) model was the first to consider the impact that an athlete’s life outside sport can have on their career development. Although it is not possible to </a:t>
            </a:r>
            <a:r>
              <a:rPr lang="en-US" sz="1200" b="0" i="0" u="none" strike="noStrike" kern="1200" baseline="0" dirty="0" err="1">
                <a:solidFill>
                  <a:schemeClr val="tx1"/>
                </a:solidFill>
                <a:latin typeface="+mn-lt"/>
                <a:ea typeface="+mn-ea"/>
                <a:cs typeface="+mn-cs"/>
              </a:rPr>
              <a:t>generalise</a:t>
            </a:r>
            <a:r>
              <a:rPr lang="en-US" sz="1200" b="0" i="0" u="none" strike="noStrike" kern="1200" baseline="0" dirty="0">
                <a:solidFill>
                  <a:schemeClr val="tx1"/>
                </a:solidFill>
                <a:latin typeface="+mn-lt"/>
                <a:ea typeface="+mn-ea"/>
                <a:cs typeface="+mn-cs"/>
              </a:rPr>
              <a:t> the model across all sports, it has nevertheless made a substantial contribution to the transition literature in sport (Bruner et al., 2008). Most importantly, it did so by highlighting the need to consider the role that transitions external to sport play in supporting athletes throughout their careers. Thus, it provides a more </a:t>
            </a:r>
            <a:r>
              <a:rPr lang="en-US" sz="1200" b="0" i="1" u="none" strike="noStrike" kern="1200" baseline="0" dirty="0">
                <a:solidFill>
                  <a:schemeClr val="tx1"/>
                </a:solidFill>
                <a:latin typeface="+mn-lt"/>
                <a:ea typeface="+mn-ea"/>
                <a:cs typeface="+mn-cs"/>
              </a:rPr>
              <a:t>holistic </a:t>
            </a:r>
            <a:r>
              <a:rPr lang="en-US" sz="1200" b="0" i="0" u="none" strike="noStrike" kern="1200" baseline="0" dirty="0">
                <a:solidFill>
                  <a:schemeClr val="tx1"/>
                </a:solidFill>
                <a:latin typeface="+mn-lt"/>
                <a:ea typeface="+mn-ea"/>
                <a:cs typeface="+mn-cs"/>
              </a:rPr>
              <a:t>approach to athletic development than other models (Morris, 2013). </a:t>
            </a: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8</a:t>
            </a:fld>
            <a:endParaRPr lang="en-GB"/>
          </a:p>
        </p:txBody>
      </p:sp>
    </p:spTree>
    <p:extLst>
      <p:ext uri="{BB962C8B-B14F-4D97-AF65-F5344CB8AC3E}">
        <p14:creationId xmlns:p14="http://schemas.microsoft.com/office/powerpoint/2010/main" val="39121455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US" sz="1200" b="0" i="0" u="none" strike="noStrike" kern="1200" baseline="0" dirty="0">
                <a:solidFill>
                  <a:schemeClr val="tx1"/>
                </a:solidFill>
                <a:latin typeface="+mn-lt"/>
                <a:ea typeface="+mn-ea"/>
                <a:cs typeface="+mn-cs"/>
              </a:rPr>
              <a:t>All three of the above models make the point that successful adjustment to transition requires an athlete to cope effectively with change (Stephan &amp; </a:t>
            </a:r>
            <a:r>
              <a:rPr lang="en-US" sz="1200" b="0" i="0" u="none" strike="noStrike" kern="1200" baseline="0" dirty="0" err="1">
                <a:solidFill>
                  <a:schemeClr val="tx1"/>
                </a:solidFill>
                <a:latin typeface="+mn-lt"/>
                <a:ea typeface="+mn-ea"/>
                <a:cs typeface="+mn-cs"/>
              </a:rPr>
              <a:t>Demulier</a:t>
            </a:r>
            <a:r>
              <a:rPr lang="en-US" sz="1200" b="0" i="0" u="none" strike="noStrike" kern="1200" baseline="0" dirty="0">
                <a:solidFill>
                  <a:schemeClr val="tx1"/>
                </a:solidFill>
                <a:latin typeface="+mn-lt"/>
                <a:ea typeface="+mn-ea"/>
                <a:cs typeface="+mn-cs"/>
              </a:rPr>
              <a:t>, 2008). Nevertheless, despite its relevance, all overlook the similarity with Erikson’s (1950, 1959) work on personality development. For instance, like Erikson, Stambulova (2003) </a:t>
            </a:r>
            <a:r>
              <a:rPr lang="en-US" sz="1200" b="0" i="0" u="none" strike="noStrike" kern="1200" baseline="0" dirty="0" err="1">
                <a:solidFill>
                  <a:schemeClr val="tx1"/>
                </a:solidFill>
                <a:latin typeface="+mn-lt"/>
                <a:ea typeface="+mn-ea"/>
                <a:cs typeface="+mn-cs"/>
              </a:rPr>
              <a:t>recognises</a:t>
            </a:r>
            <a:r>
              <a:rPr lang="en-US" sz="1200" b="0" i="0" u="none" strike="noStrike" kern="1200" baseline="0" dirty="0">
                <a:solidFill>
                  <a:schemeClr val="tx1"/>
                </a:solidFill>
                <a:latin typeface="+mn-lt"/>
                <a:ea typeface="+mn-ea"/>
                <a:cs typeface="+mn-cs"/>
              </a:rPr>
              <a:t> that athletic identity can act as an internal resource or a barrier for a successful transition adjustment. Furthermore, her model </a:t>
            </a:r>
            <a:r>
              <a:rPr lang="en-US" sz="1200" b="0" i="0" u="none" strike="noStrike" kern="1200" baseline="0" dirty="0" err="1">
                <a:solidFill>
                  <a:schemeClr val="tx1"/>
                </a:solidFill>
                <a:latin typeface="+mn-lt"/>
                <a:ea typeface="+mn-ea"/>
                <a:cs typeface="+mn-cs"/>
              </a:rPr>
              <a:t>characterises</a:t>
            </a:r>
            <a:r>
              <a:rPr lang="en-US" sz="1200" b="0" i="0" u="none" strike="noStrike" kern="1200" baseline="0" dirty="0">
                <a:solidFill>
                  <a:schemeClr val="tx1"/>
                </a:solidFill>
                <a:latin typeface="+mn-lt"/>
                <a:ea typeface="+mn-ea"/>
                <a:cs typeface="+mn-cs"/>
              </a:rPr>
              <a:t> prolonged adjustment to transition (which can result from inadequate coping strategies) as ‘crisis-transition’, which is very similar to Erikson’s notion of ‘aggravated confusion’ that we discussed earlier. According to </a:t>
            </a:r>
            <a:r>
              <a:rPr lang="en-US" sz="1200" b="0" i="0" u="none" strike="noStrike" kern="1200" baseline="0" dirty="0" err="1">
                <a:solidFill>
                  <a:schemeClr val="tx1"/>
                </a:solidFill>
                <a:latin typeface="+mn-lt"/>
                <a:ea typeface="+mn-ea"/>
                <a:cs typeface="+mn-cs"/>
              </a:rPr>
              <a:t>Wylleman</a:t>
            </a:r>
            <a:r>
              <a:rPr lang="en-US" sz="1200" b="0" i="0" u="none" strike="noStrike" kern="1200" baseline="0" dirty="0">
                <a:solidFill>
                  <a:schemeClr val="tx1"/>
                </a:solidFill>
                <a:latin typeface="+mn-lt"/>
                <a:ea typeface="+mn-ea"/>
                <a:cs typeface="+mn-cs"/>
              </a:rPr>
              <a:t> and Lavallee’s (2004) model, the transition into adolescence (ages 13–18) coincides with the development phase of an athlete’s career. However, these stages also align with Erikson’s </a:t>
            </a:r>
            <a:r>
              <a:rPr lang="en-US" sz="1200" b="0" i="0" u="none" strike="noStrike" kern="1200" baseline="0" dirty="0" err="1">
                <a:solidFill>
                  <a:schemeClr val="tx1"/>
                </a:solidFill>
                <a:latin typeface="+mn-lt"/>
                <a:ea typeface="+mn-ea"/>
                <a:cs typeface="+mn-cs"/>
              </a:rPr>
              <a:t>theorising</a:t>
            </a:r>
            <a:r>
              <a:rPr lang="en-US" sz="1200" b="0" i="0" u="none" strike="noStrike" kern="1200" baseline="0" dirty="0">
                <a:solidFill>
                  <a:schemeClr val="tx1"/>
                </a:solidFill>
                <a:latin typeface="+mn-lt"/>
                <a:ea typeface="+mn-ea"/>
                <a:cs typeface="+mn-cs"/>
              </a:rPr>
              <a:t> and, more specifically, with his fifth stage of identity versus identity diffusion. In particular, it is clear that when an athlete invests very heavily in their sport, this puts them at increased risk of developing a foreclosed identity (Brewer et al., 1993) and offers them limited (or no) opportunities to resolve an identity crisis in ways that would support the development of a healthy personality (Erikson, 1950, 1959; O’Halloran, 2019). Relatedly, Erikson’s theory is also consistent with various findings in the transition literature which suggest that repeated failure to cope can have a range of negative long-term consequences, including premature </a:t>
            </a:r>
            <a:r>
              <a:rPr lang="nl-BE" sz="1200" b="0" i="0" u="none" strike="noStrike" kern="1200" baseline="0" dirty="0" err="1">
                <a:solidFill>
                  <a:schemeClr val="tx1"/>
                </a:solidFill>
                <a:latin typeface="+mn-lt"/>
                <a:ea typeface="+mn-ea"/>
                <a:cs typeface="+mn-cs"/>
              </a:rPr>
              <a:t>dropout</a:t>
            </a:r>
            <a:r>
              <a:rPr lang="nl-BE" sz="1200" b="0" i="0" u="none" strike="noStrike" kern="1200" baseline="0" dirty="0">
                <a:solidFill>
                  <a:schemeClr val="tx1"/>
                </a:solidFill>
                <a:latin typeface="+mn-lt"/>
                <a:ea typeface="+mn-ea"/>
                <a:cs typeface="+mn-cs"/>
              </a:rPr>
              <a:t> </a:t>
            </a:r>
            <a:r>
              <a:rPr lang="nl-BE" sz="1200" b="0" i="0" u="none" strike="noStrike" kern="1200" baseline="0" dirty="0" err="1">
                <a:solidFill>
                  <a:schemeClr val="tx1"/>
                </a:solidFill>
                <a:latin typeface="+mn-lt"/>
                <a:ea typeface="+mn-ea"/>
                <a:cs typeface="+mn-cs"/>
              </a:rPr>
              <a:t>from</a:t>
            </a:r>
            <a:r>
              <a:rPr lang="nl-BE" sz="1200" b="0" i="0" u="none" strike="noStrike" kern="1200" baseline="0" dirty="0">
                <a:solidFill>
                  <a:schemeClr val="tx1"/>
                </a:solidFill>
                <a:latin typeface="+mn-lt"/>
                <a:ea typeface="+mn-ea"/>
                <a:cs typeface="+mn-cs"/>
              </a:rPr>
              <a:t> sport, neuroses, </a:t>
            </a:r>
            <a:r>
              <a:rPr lang="nl-BE" sz="1200" b="0" i="0" u="none" strike="noStrike" kern="1200" baseline="0" dirty="0" err="1">
                <a:solidFill>
                  <a:schemeClr val="tx1"/>
                </a:solidFill>
                <a:latin typeface="+mn-lt"/>
                <a:ea typeface="+mn-ea"/>
                <a:cs typeface="+mn-cs"/>
              </a:rPr>
              <a:t>depression</a:t>
            </a:r>
            <a:r>
              <a:rPr lang="nl-BE" sz="1200" b="0" i="0" u="none" strike="noStrike" kern="1200" baseline="0" dirty="0">
                <a:solidFill>
                  <a:schemeClr val="tx1"/>
                </a:solidFill>
                <a:latin typeface="+mn-lt"/>
                <a:ea typeface="+mn-ea"/>
                <a:cs typeface="+mn-cs"/>
              </a:rPr>
              <a:t> and </a:t>
            </a:r>
            <a:r>
              <a:rPr lang="nl-BE" sz="1200" b="0" i="0" u="none" strike="noStrike" kern="1200" baseline="0" dirty="0" err="1">
                <a:solidFill>
                  <a:schemeClr val="tx1"/>
                </a:solidFill>
                <a:latin typeface="+mn-lt"/>
                <a:ea typeface="+mn-ea"/>
                <a:cs typeface="+mn-cs"/>
              </a:rPr>
              <a:t>substance</a:t>
            </a:r>
            <a:r>
              <a:rPr lang="nl-BE" sz="1200" b="0" i="0" u="none" strike="noStrike" kern="1200" baseline="0" dirty="0">
                <a:solidFill>
                  <a:schemeClr val="tx1"/>
                </a:solidFill>
                <a:latin typeface="+mn-lt"/>
                <a:ea typeface="+mn-ea"/>
                <a:cs typeface="+mn-cs"/>
              </a:rPr>
              <a:t> </a:t>
            </a:r>
            <a:r>
              <a:rPr lang="nl-BE" sz="1200" b="0" i="0" u="none" strike="noStrike" kern="1200" baseline="0" dirty="0" err="1">
                <a:solidFill>
                  <a:schemeClr val="tx1"/>
                </a:solidFill>
                <a:latin typeface="+mn-lt"/>
                <a:ea typeface="+mn-ea"/>
                <a:cs typeface="+mn-cs"/>
              </a:rPr>
              <a:t>abuse</a:t>
            </a:r>
            <a:r>
              <a:rPr lang="nl-BE" sz="1200" b="0" i="0" u="none" strike="noStrike" kern="1200" baseline="0" dirty="0">
                <a:solidFill>
                  <a:schemeClr val="tx1"/>
                </a:solidFill>
                <a:latin typeface="+mn-lt"/>
                <a:ea typeface="+mn-ea"/>
                <a:cs typeface="+mn-cs"/>
              </a:rPr>
              <a:t> (Stambulova et al., 2009; Stambulova &amp; </a:t>
            </a:r>
            <a:r>
              <a:rPr lang="nl-BE" sz="1200" b="0" i="0" u="none" strike="noStrike" kern="1200" baseline="0" dirty="0" err="1">
                <a:solidFill>
                  <a:schemeClr val="tx1"/>
                </a:solidFill>
                <a:latin typeface="+mn-lt"/>
                <a:ea typeface="+mn-ea"/>
                <a:cs typeface="+mn-cs"/>
              </a:rPr>
              <a:t>Wylleman</a:t>
            </a:r>
            <a:r>
              <a:rPr lang="nl-BE" sz="1200" b="0" i="0" u="none" strike="noStrike" kern="1200" baseline="0" dirty="0">
                <a:solidFill>
                  <a:schemeClr val="tx1"/>
                </a:solidFill>
                <a:latin typeface="+mn-lt"/>
                <a:ea typeface="+mn-ea"/>
                <a:cs typeface="+mn-cs"/>
              </a:rPr>
              <a:t>, 2014). </a:t>
            </a:r>
          </a:p>
          <a:p>
            <a:r>
              <a:rPr lang="en-US" sz="1200" b="0" i="0" u="none" strike="noStrike" kern="1200" baseline="0" dirty="0">
                <a:solidFill>
                  <a:schemeClr val="tx1"/>
                </a:solidFill>
                <a:latin typeface="+mn-lt"/>
                <a:ea typeface="+mn-ea"/>
                <a:cs typeface="+mn-cs"/>
              </a:rPr>
              <a:t>Yet as well as failing to offer an integrated analysis of the range of personal and developmental processes we have discussed, an overarching limitation of all the models of athletic identity that we have considered thus far is that their </a:t>
            </a:r>
            <a:r>
              <a:rPr lang="en-US" sz="1200" b="0" i="0" u="none" strike="noStrike" kern="1200" baseline="0" dirty="0" err="1">
                <a:solidFill>
                  <a:schemeClr val="tx1"/>
                </a:solidFill>
                <a:latin typeface="+mn-lt"/>
                <a:ea typeface="+mn-ea"/>
                <a:cs typeface="+mn-cs"/>
              </a:rPr>
              <a:t>conceptualisation</a:t>
            </a:r>
            <a:r>
              <a:rPr lang="en-US" sz="1200" b="0" i="0" u="none" strike="noStrike" kern="1200" baseline="0" dirty="0">
                <a:solidFill>
                  <a:schemeClr val="tx1"/>
                </a:solidFill>
                <a:latin typeface="+mn-lt"/>
                <a:ea typeface="+mn-ea"/>
                <a:cs typeface="+mn-cs"/>
              </a:rPr>
              <a:t> of identity is profoundly individualistic. Here, then, questions of identity focus on the psychology of </a:t>
            </a:r>
            <a:r>
              <a:rPr lang="en-US" sz="1200" b="0" i="1" u="none" strike="noStrike" kern="1200" baseline="0" dirty="0">
                <a:solidFill>
                  <a:schemeClr val="tx1"/>
                </a:solidFill>
                <a:latin typeface="+mn-lt"/>
                <a:ea typeface="+mn-ea"/>
                <a:cs typeface="+mn-cs"/>
              </a:rPr>
              <a:t>me </a:t>
            </a:r>
            <a:r>
              <a:rPr lang="en-US" sz="1200" b="0" i="0" u="none" strike="noStrike" kern="1200" baseline="0" dirty="0">
                <a:solidFill>
                  <a:schemeClr val="tx1"/>
                </a:solidFill>
                <a:latin typeface="+mn-lt"/>
                <a:ea typeface="+mn-ea"/>
                <a:cs typeface="+mn-cs"/>
              </a:rPr>
              <a:t>and </a:t>
            </a:r>
            <a:r>
              <a:rPr lang="en-US" sz="1200" b="0" i="1" u="none" strike="noStrike" kern="1200" baseline="0" dirty="0">
                <a:solidFill>
                  <a:schemeClr val="tx1"/>
                </a:solidFill>
                <a:latin typeface="+mn-lt"/>
                <a:ea typeface="+mn-ea"/>
                <a:cs typeface="+mn-cs"/>
              </a:rPr>
              <a:t>I</a:t>
            </a:r>
            <a:r>
              <a:rPr lang="en-US" sz="1200" b="0" i="0" u="none" strike="noStrike" kern="1200" baseline="0" dirty="0">
                <a:solidFill>
                  <a:schemeClr val="tx1"/>
                </a:solidFill>
                <a:latin typeface="+mn-lt"/>
                <a:ea typeface="+mn-ea"/>
                <a:cs typeface="+mn-cs"/>
              </a:rPr>
              <a:t>, never (or only very rarely) on the psychology of </a:t>
            </a:r>
            <a:r>
              <a:rPr lang="en-US" sz="1200" b="0" i="1" u="none" strike="noStrike" kern="1200" baseline="0" dirty="0">
                <a:solidFill>
                  <a:schemeClr val="tx1"/>
                </a:solidFill>
                <a:latin typeface="+mn-lt"/>
                <a:ea typeface="+mn-ea"/>
                <a:cs typeface="+mn-cs"/>
              </a:rPr>
              <a:t>we </a:t>
            </a:r>
            <a:r>
              <a:rPr lang="en-US" sz="1200" b="0" i="0" u="none" strike="noStrike" kern="1200" baseline="0" dirty="0">
                <a:solidFill>
                  <a:schemeClr val="tx1"/>
                </a:solidFill>
                <a:latin typeface="+mn-lt"/>
                <a:ea typeface="+mn-ea"/>
                <a:cs typeface="+mn-cs"/>
              </a:rPr>
              <a:t>and </a:t>
            </a:r>
            <a:r>
              <a:rPr lang="en-US" sz="1200" b="0" i="1" u="none" strike="noStrike" kern="1200" baseline="0" dirty="0">
                <a:solidFill>
                  <a:schemeClr val="tx1"/>
                </a:solidFill>
                <a:latin typeface="+mn-lt"/>
                <a:ea typeface="+mn-ea"/>
                <a:cs typeface="+mn-cs"/>
              </a:rPr>
              <a:t>us</a:t>
            </a:r>
            <a:r>
              <a:rPr lang="en-US" sz="1200" b="0" i="0" u="none" strike="noStrike" kern="1200" baseline="0" dirty="0">
                <a:solidFill>
                  <a:schemeClr val="tx1"/>
                </a:solidFill>
                <a:latin typeface="+mn-lt"/>
                <a:ea typeface="+mn-ea"/>
                <a:cs typeface="+mn-cs"/>
              </a:rPr>
              <a:t>. Although this individualistic focus has provided important insights into the career span and lived experience of athletes, we would argue that these are shaped not only by athletic identity but also by the wider social contexts in which athletes develop, express, and sometimes lose, their sense of self. These contexts are ones in which a </a:t>
            </a:r>
            <a:r>
              <a:rPr lang="en-US" sz="1200" b="0" i="1" u="none" strike="noStrike" kern="1200" baseline="0" dirty="0">
                <a:solidFill>
                  <a:schemeClr val="tx1"/>
                </a:solidFill>
                <a:latin typeface="+mn-lt"/>
                <a:ea typeface="+mn-ea"/>
                <a:cs typeface="+mn-cs"/>
              </a:rPr>
              <a:t>social </a:t>
            </a:r>
            <a:r>
              <a:rPr lang="en-US" sz="1200" b="0" i="0" u="none" strike="noStrike" kern="1200" baseline="0" dirty="0">
                <a:solidFill>
                  <a:schemeClr val="tx1"/>
                </a:solidFill>
                <a:latin typeface="+mn-lt"/>
                <a:ea typeface="+mn-ea"/>
                <a:cs typeface="+mn-cs"/>
              </a:rPr>
              <a:t>sense of self – for example, as derived from membership of sporting clubs, teams and </a:t>
            </a:r>
            <a:r>
              <a:rPr lang="en-US" sz="1200" b="0" i="0" u="none" strike="noStrike" kern="1200" baseline="0" dirty="0" err="1">
                <a:solidFill>
                  <a:schemeClr val="tx1"/>
                </a:solidFill>
                <a:latin typeface="+mn-lt"/>
                <a:ea typeface="+mn-ea"/>
                <a:cs typeface="+mn-cs"/>
              </a:rPr>
              <a:t>organisations</a:t>
            </a:r>
            <a:r>
              <a:rPr lang="en-US" sz="1200" b="0" i="0" u="none" strike="noStrike" kern="1200" baseline="0" dirty="0">
                <a:solidFill>
                  <a:schemeClr val="tx1"/>
                </a:solidFill>
                <a:latin typeface="+mn-lt"/>
                <a:ea typeface="+mn-ea"/>
                <a:cs typeface="+mn-cs"/>
              </a:rPr>
              <a:t> – looms large. As noted in Chapter 2, there is therefore clearly space for researchers to embrace a more holistic concept of identity, which also attends to these social dimensions of self – an athlete’s </a:t>
            </a:r>
            <a:r>
              <a:rPr lang="en-US" sz="1200" b="0" i="1" u="none" strike="noStrike" kern="1200" baseline="0" dirty="0">
                <a:solidFill>
                  <a:schemeClr val="tx1"/>
                </a:solidFill>
                <a:latin typeface="+mn-lt"/>
                <a:ea typeface="+mn-ea"/>
                <a:cs typeface="+mn-cs"/>
              </a:rPr>
              <a:t>social identity</a:t>
            </a:r>
            <a:r>
              <a:rPr lang="en-US" sz="1200" b="0" i="0" u="none" strike="noStrike" kern="1200" baseline="0" dirty="0">
                <a:solidFill>
                  <a:schemeClr val="tx1"/>
                </a:solidFill>
                <a:latin typeface="+mn-lt"/>
                <a:ea typeface="+mn-ea"/>
                <a:cs typeface="+mn-cs"/>
              </a:rPr>
              <a:t>. Indeed, in what follows, we suggest that by addressing the wider social context into which players’ personal </a:t>
            </a:r>
            <a:r>
              <a:rPr lang="en-US" sz="1200" b="0" i="1" u="none" strike="noStrike" kern="1200" baseline="0" dirty="0">
                <a:solidFill>
                  <a:schemeClr val="tx1"/>
                </a:solidFill>
                <a:latin typeface="+mn-lt"/>
                <a:ea typeface="+mn-ea"/>
                <a:cs typeface="+mn-cs"/>
              </a:rPr>
              <a:t>and </a:t>
            </a:r>
            <a:r>
              <a:rPr lang="en-US" sz="1200" b="0" i="0" u="none" strike="noStrike" kern="1200" baseline="0" dirty="0">
                <a:solidFill>
                  <a:schemeClr val="tx1"/>
                </a:solidFill>
                <a:latin typeface="+mn-lt"/>
                <a:ea typeface="+mn-ea"/>
                <a:cs typeface="+mn-cs"/>
              </a:rPr>
              <a:t>social identities are intersubjectively woven, it is possible to develop a much richer understanding of the psychology of career transitions.</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9</a:t>
            </a:fld>
            <a:endParaRPr lang="en-GB"/>
          </a:p>
        </p:txBody>
      </p:sp>
    </p:spTree>
    <p:extLst>
      <p:ext uri="{BB962C8B-B14F-4D97-AF65-F5344CB8AC3E}">
        <p14:creationId xmlns:p14="http://schemas.microsoft.com/office/powerpoint/2010/main" val="32226292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While the above approaches focus their analysis on matters of personal identity, this is not the only form of identity that plays out in the sporting arena. As Chapter 2 and work by Rees and colleagues (2015) highlight, an athlete’s sense of belonging with their team, with their club and with their wider profession can all influence player </a:t>
            </a:r>
            <a:r>
              <a:rPr lang="en-US" sz="1200" b="0" i="0" u="none" strike="noStrike" kern="1200" baseline="0" dirty="0" err="1">
                <a:solidFill>
                  <a:schemeClr val="tx1"/>
                </a:solidFill>
                <a:latin typeface="+mn-lt"/>
                <a:ea typeface="+mn-ea"/>
                <a:cs typeface="+mn-cs"/>
              </a:rPr>
              <a:t>behaviour</a:t>
            </a:r>
            <a:r>
              <a:rPr lang="en-US" sz="1200" b="0" i="0" u="none" strike="noStrike" kern="1200" baseline="0" dirty="0">
                <a:solidFill>
                  <a:schemeClr val="tx1"/>
                </a:solidFill>
                <a:latin typeface="+mn-lt"/>
                <a:ea typeface="+mn-ea"/>
                <a:cs typeface="+mn-cs"/>
              </a:rPr>
              <a:t>, skill development, performance, access to support and appraisal of stress (including that associated with career transitions – points that are also reinforced in Chapters 7, 10 and 15 of this book). Indeed, as we will argue, in career transitions, loss of team and club identity can be as significant, psychologically, as loss of personal athletic identity, and it can be even more important in the transition to retirement.</a:t>
            </a:r>
          </a:p>
          <a:p>
            <a:r>
              <a:rPr lang="en-US" sz="1200" b="0" i="0" u="none" strike="noStrike" kern="1200" baseline="0" dirty="0">
                <a:solidFill>
                  <a:schemeClr val="tx1"/>
                </a:solidFill>
                <a:latin typeface="+mn-lt"/>
                <a:ea typeface="+mn-ea"/>
                <a:cs typeface="+mn-cs"/>
              </a:rPr>
              <a:t>This point is suggested by the reflections of the Australian hockey player, Simon Orchard, on the sense of loss that he experienced upon retiring from Australian hockey:</a:t>
            </a:r>
          </a:p>
          <a:p>
            <a:r>
              <a:rPr lang="en-US" sz="1200" b="0" i="0" u="none" strike="noStrike" kern="1200" baseline="0" dirty="0">
                <a:solidFill>
                  <a:schemeClr val="tx1"/>
                </a:solidFill>
                <a:latin typeface="+mn-lt"/>
                <a:ea typeface="+mn-ea"/>
                <a:cs typeface="+mn-cs"/>
              </a:rPr>
              <a:t>Nothing can replace … the joy that sport (and in particular hockey with </a:t>
            </a:r>
            <a:r>
              <a:rPr lang="en-US" sz="1200" b="0" i="0" u="none" strike="noStrike" kern="1200" baseline="0" dirty="0" err="1">
                <a:solidFill>
                  <a:schemeClr val="tx1"/>
                </a:solidFill>
                <a:latin typeface="+mn-lt"/>
                <a:ea typeface="+mn-ea"/>
                <a:cs typeface="+mn-cs"/>
              </a:rPr>
              <a:t>Freo</a:t>
            </a:r>
            <a:r>
              <a:rPr lang="en-US" sz="1200" b="0" i="0" u="none" strike="noStrike" kern="1200" baseline="0" dirty="0">
                <a:solidFill>
                  <a:schemeClr val="tx1"/>
                </a:solidFill>
                <a:latin typeface="+mn-lt"/>
                <a:ea typeface="+mn-ea"/>
                <a:cs typeface="+mn-cs"/>
              </a:rPr>
              <a:t>) brings to my life. A sense of belonging, a family environment, a brotherhood of mates… and a home away from home. (Orchard, 2017b)</a:t>
            </a:r>
          </a:p>
          <a:p>
            <a:r>
              <a:rPr lang="en-US" sz="1200" b="0" i="0" u="none" strike="noStrike" kern="1200" baseline="0" dirty="0">
                <a:solidFill>
                  <a:schemeClr val="tx1"/>
                </a:solidFill>
                <a:latin typeface="+mn-lt"/>
                <a:ea typeface="+mn-ea"/>
                <a:cs typeface="+mn-cs"/>
              </a:rPr>
              <a:t>In Orchard’s case – as in most of those discussed in the BBC (2018) </a:t>
            </a:r>
            <a:r>
              <a:rPr lang="en-US" sz="1200" b="0" i="1" u="none" strike="noStrike" kern="1200" baseline="0" dirty="0">
                <a:solidFill>
                  <a:schemeClr val="tx1"/>
                </a:solidFill>
                <a:latin typeface="+mn-lt"/>
                <a:ea typeface="+mn-ea"/>
                <a:cs typeface="+mn-cs"/>
              </a:rPr>
              <a:t>State of Sport </a:t>
            </a:r>
            <a:r>
              <a:rPr lang="en-US" sz="1200" b="0" i="0" u="none" strike="noStrike" kern="1200" baseline="0" dirty="0">
                <a:solidFill>
                  <a:schemeClr val="tx1"/>
                </a:solidFill>
                <a:latin typeface="+mn-lt"/>
                <a:ea typeface="+mn-ea"/>
                <a:cs typeface="+mn-cs"/>
              </a:rPr>
              <a:t>report – it was clear that his sense of belonging and connectedness with teammates, and local Freemantle hockey club, had a critical role to play in transition to a life after elite sport. This, however, has been largely ignored in previous models of career transition. To address this gap in the field, in the remainder of this chapter we therefore explore the various ways in which social identities and social identification shape athletes’ career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transitions. Here we focus in particular on how social identities can be harnessed to support players’ development of expertise and performance over the course of their careers, and also how they can also function in protective ways to counteract any negative consequences that arise from the inevitable loss of their role as athletes. As this discussion makes clear, as things stand, data to support our key points is limited. However, by raising them, we hope to define an important agenda for future research efforts.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10</a:t>
            </a:fld>
            <a:endParaRPr lang="en-GB"/>
          </a:p>
        </p:txBody>
      </p:sp>
    </p:spTree>
    <p:extLst>
      <p:ext uri="{BB962C8B-B14F-4D97-AF65-F5344CB8AC3E}">
        <p14:creationId xmlns:p14="http://schemas.microsoft.com/office/powerpoint/2010/main" val="13474570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Subtitle-Speaker">
    <p:spTree>
      <p:nvGrpSpPr>
        <p:cNvPr id="1" name=""/>
        <p:cNvGrpSpPr/>
        <p:nvPr/>
      </p:nvGrpSpPr>
      <p:grpSpPr>
        <a:xfrm>
          <a:off x="0" y="0"/>
          <a:ext cx="0" cy="0"/>
          <a:chOff x="0" y="0"/>
          <a:chExt cx="0" cy="0"/>
        </a:xfrm>
      </p:grpSpPr>
      <p:sp>
        <p:nvSpPr>
          <p:cNvPr id="2" name="Title 1"/>
          <p:cNvSpPr>
            <a:spLocks noGrp="1"/>
          </p:cNvSpPr>
          <p:nvPr>
            <p:ph type="ctrTitle"/>
          </p:nvPr>
        </p:nvSpPr>
        <p:spPr>
          <a:xfrm>
            <a:off x="679939" y="438353"/>
            <a:ext cx="7772400" cy="521493"/>
          </a:xfrm>
        </p:spPr>
        <p:txBody>
          <a:bodyPr anchor="t">
            <a:noAutofit/>
          </a:bodyPr>
          <a:lstStyle>
            <a:lvl1pPr algn="l">
              <a:defRPr sz="3600" b="1"/>
            </a:lvl1pPr>
          </a:lstStyle>
          <a:p>
            <a:r>
              <a:rPr lang="en-US" dirty="0"/>
              <a:t>Click to edit Master title style</a:t>
            </a:r>
          </a:p>
        </p:txBody>
      </p:sp>
      <p:sp>
        <p:nvSpPr>
          <p:cNvPr id="3" name="Subtitle 2"/>
          <p:cNvSpPr>
            <a:spLocks noGrp="1"/>
          </p:cNvSpPr>
          <p:nvPr>
            <p:ph type="subTitle" idx="1"/>
          </p:nvPr>
        </p:nvSpPr>
        <p:spPr>
          <a:xfrm>
            <a:off x="679939" y="988352"/>
            <a:ext cx="7772400" cy="519094"/>
          </a:xfrm>
        </p:spPr>
        <p:txBody>
          <a:bodyPr>
            <a:normAutofit/>
          </a:bodyPr>
          <a:lstStyle>
            <a:lvl1pPr marL="0" indent="0" algn="l">
              <a:buNone/>
              <a:defRPr sz="2800">
                <a:solidFill>
                  <a:srgbClr val="708DE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3" name="Content Placeholder 12"/>
          <p:cNvSpPr>
            <a:spLocks noGrp="1"/>
          </p:cNvSpPr>
          <p:nvPr>
            <p:ph sz="quarter" idx="10"/>
          </p:nvPr>
        </p:nvSpPr>
        <p:spPr>
          <a:xfrm>
            <a:off x="679938" y="1535952"/>
            <a:ext cx="7772400" cy="581025"/>
          </a:xfrm>
        </p:spPr>
        <p:txBody>
          <a:bodyPr>
            <a:normAutofit/>
          </a:bodyPr>
          <a:lstStyle>
            <a:lvl1pPr marL="0" indent="0">
              <a:buNone/>
              <a:defRPr sz="2000"/>
            </a:lvl1pPr>
          </a:lstStyle>
          <a:p>
            <a:pPr lvl="0"/>
            <a:r>
              <a:rPr lang="en-GB" dirty="0"/>
              <a:t>Click to edit Master text styles</a:t>
            </a:r>
          </a:p>
        </p:txBody>
      </p:sp>
      <p:pic>
        <p:nvPicPr>
          <p:cNvPr id="5" name="Picture 4">
            <a:extLst>
              <a:ext uri="{FF2B5EF4-FFF2-40B4-BE49-F238E27FC236}">
                <a16:creationId xmlns:a16="http://schemas.microsoft.com/office/drawing/2014/main" id="{927B991C-56B6-794A-8E0C-92A3133BC362}"/>
              </a:ext>
            </a:extLst>
          </p:cNvPr>
          <p:cNvPicPr>
            <a:picLocks noChangeAspect="1"/>
          </p:cNvPicPr>
          <p:nvPr userDrawn="1"/>
        </p:nvPicPr>
        <p:blipFill>
          <a:blip r:embed="rId2"/>
          <a:stretch>
            <a:fillRect/>
          </a:stretch>
        </p:blipFill>
        <p:spPr>
          <a:xfrm>
            <a:off x="7949958" y="244841"/>
            <a:ext cx="1004760" cy="1430010"/>
          </a:xfrm>
          <a:prstGeom prst="rect">
            <a:avLst/>
          </a:prstGeom>
        </p:spPr>
      </p:pic>
      <p:sp>
        <p:nvSpPr>
          <p:cNvPr id="6" name="Oval 5">
            <a:extLst>
              <a:ext uri="{FF2B5EF4-FFF2-40B4-BE49-F238E27FC236}">
                <a16:creationId xmlns:a16="http://schemas.microsoft.com/office/drawing/2014/main" id="{285CC83F-1E22-DB42-B0D8-6F5313CDF349}"/>
              </a:ext>
            </a:extLst>
          </p:cNvPr>
          <p:cNvSpPr/>
          <p:nvPr userDrawn="1"/>
        </p:nvSpPr>
        <p:spPr>
          <a:xfrm>
            <a:off x="8288215" y="1206134"/>
            <a:ext cx="328247" cy="3256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Slide Number Placeholder 5">
            <a:extLst>
              <a:ext uri="{FF2B5EF4-FFF2-40B4-BE49-F238E27FC236}">
                <a16:creationId xmlns:a16="http://schemas.microsoft.com/office/drawing/2014/main" id="{28F4DE66-1794-564A-B673-EE6A426FE82C}"/>
              </a:ext>
            </a:extLst>
          </p:cNvPr>
          <p:cNvSpPr>
            <a:spLocks noGrp="1"/>
          </p:cNvSpPr>
          <p:nvPr>
            <p:ph type="sldNum" sz="quarter" idx="4"/>
          </p:nvPr>
        </p:nvSpPr>
        <p:spPr>
          <a:xfrm>
            <a:off x="8197361" y="484016"/>
            <a:ext cx="509954" cy="1047779"/>
          </a:xfrm>
          <a:prstGeom prst="rect">
            <a:avLst/>
          </a:prstGeom>
        </p:spPr>
        <p:txBody>
          <a:bodyPr vert="horz" lIns="91440" tIns="45720" rIns="91440" bIns="45720" rtlCol="0" anchor="b"/>
          <a:lstStyle>
            <a:lvl1pPr algn="ctr">
              <a:defRPr sz="1800" b="0">
                <a:ln>
                  <a:noFill/>
                </a:ln>
                <a:solidFill>
                  <a:srgbClr val="50B4C9"/>
                </a:solidFill>
                <a:latin typeface="+mj-lt"/>
              </a:defRPr>
            </a:lvl1pPr>
          </a:lstStyle>
          <a:p>
            <a:fld id="{BDED0440-CF85-4CB9-8D89-87E5AE29F424}" type="slidenum">
              <a:rPr lang="en-GB" smtClean="0"/>
              <a:pPr/>
              <a:t>‹#›</a:t>
            </a:fld>
            <a:endParaRPr lang="en-GB" dirty="0"/>
          </a:p>
        </p:txBody>
      </p:sp>
    </p:spTree>
    <p:extLst>
      <p:ext uri="{BB962C8B-B14F-4D97-AF65-F5344CB8AC3E}">
        <p14:creationId xmlns:p14="http://schemas.microsoft.com/office/powerpoint/2010/main" val="69508136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2919" y="374650"/>
            <a:ext cx="8079581" cy="124364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07492" y="1508760"/>
            <a:ext cx="8065294" cy="282463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Oval 7">
            <a:extLst>
              <a:ext uri="{FF2B5EF4-FFF2-40B4-BE49-F238E27FC236}">
                <a16:creationId xmlns:a16="http://schemas.microsoft.com/office/drawing/2014/main" id="{14648699-830C-6142-A07C-D1E17D64B9C1}"/>
              </a:ext>
            </a:extLst>
          </p:cNvPr>
          <p:cNvSpPr/>
          <p:nvPr userDrawn="1"/>
        </p:nvSpPr>
        <p:spPr>
          <a:xfrm>
            <a:off x="8288215" y="4472354"/>
            <a:ext cx="328247" cy="3256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162354441"/>
      </p:ext>
    </p:extLst>
  </p:cSld>
  <p:clrMap bg1="lt1" tx1="dk1" bg2="lt2" tx2="dk2" accent1="accent1" accent2="accent2" accent3="accent3" accent4="accent4" accent5="accent5" accent6="accent6" hlink="hlink" folHlink="folHlink"/>
  <p:sldLayoutIdLst>
    <p:sldLayoutId id="2147483981" r:id="rId1"/>
  </p:sldLayoutIdLst>
  <p:hf hdr="0" ftr="0" dt="0"/>
  <p:txStyles>
    <p:titleStyle>
      <a:lvl1pPr algn="l" defTabSz="685800" rtl="0" eaLnBrk="1" latinLnBrk="0" hangingPunct="1">
        <a:lnSpc>
          <a:spcPct val="85000"/>
        </a:lnSpc>
        <a:spcBef>
          <a:spcPct val="0"/>
        </a:spcBef>
        <a:buNone/>
        <a:defRPr sz="4050" kern="1200" spc="-90" baseline="0">
          <a:solidFill>
            <a:schemeClr val="accent1"/>
          </a:solidFill>
          <a:latin typeface="+mj-lt"/>
          <a:ea typeface="+mj-ea"/>
          <a:cs typeface="+mj-cs"/>
        </a:defRPr>
      </a:lvl1pPr>
    </p:titleStyle>
    <p:bodyStyle>
      <a:lvl1pPr marL="68580" indent="-68580" algn="l" defTabSz="685800" rtl="0" eaLnBrk="1" latinLnBrk="0" hangingPunct="1">
        <a:lnSpc>
          <a:spcPct val="85000"/>
        </a:lnSpc>
        <a:spcBef>
          <a:spcPts val="975"/>
        </a:spcBef>
        <a:buFont typeface="Arial" pitchFamily="34" charset="0"/>
        <a:buChar char=" "/>
        <a:defRPr sz="18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E272627-D71E-A141-8DE3-F13201A62D86}"/>
              </a:ext>
            </a:extLst>
          </p:cNvPr>
          <p:cNvSpPr>
            <a:spLocks noGrp="1"/>
          </p:cNvSpPr>
          <p:nvPr>
            <p:ph type="sldNum" sz="quarter" idx="4"/>
          </p:nvPr>
        </p:nvSpPr>
        <p:spPr/>
        <p:txBody>
          <a:bodyPr/>
          <a:lstStyle/>
          <a:p>
            <a:fld id="{BDED0440-CF85-4CB9-8D89-87E5AE29F424}" type="slidenum">
              <a:rPr lang="en-GB" smtClean="0"/>
              <a:pPr/>
              <a:t>1</a:t>
            </a:fld>
            <a:endParaRPr lang="en-GB" dirty="0"/>
          </a:p>
        </p:txBody>
      </p:sp>
      <p:sp>
        <p:nvSpPr>
          <p:cNvPr id="11" name="Rectangle 10">
            <a:extLst>
              <a:ext uri="{FF2B5EF4-FFF2-40B4-BE49-F238E27FC236}">
                <a16:creationId xmlns:a16="http://schemas.microsoft.com/office/drawing/2014/main" id="{2FB1E9C9-F201-6A4A-AFCD-8CA98D36AAD3}"/>
              </a:ext>
            </a:extLst>
          </p:cNvPr>
          <p:cNvSpPr/>
          <p:nvPr/>
        </p:nvSpPr>
        <p:spPr>
          <a:xfrm>
            <a:off x="7620000" y="157982"/>
            <a:ext cx="1359877" cy="16998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itle 1"/>
          <p:cNvSpPr txBox="1">
            <a:spLocks/>
          </p:cNvSpPr>
          <p:nvPr/>
        </p:nvSpPr>
        <p:spPr>
          <a:xfrm>
            <a:off x="321058" y="246234"/>
            <a:ext cx="7830655" cy="1506179"/>
          </a:xfrm>
          <a:prstGeom prst="rect">
            <a:avLst/>
          </a:prstGeom>
        </p:spPr>
        <p:txBody>
          <a:bodyPr vert="horz" lIns="91440" tIns="45720" rIns="91440" bIns="45720" rtlCol="0" anchor="ctr">
            <a:noAutofit/>
          </a:bodyPr>
          <a:lstStyle>
            <a:lvl1pPr algn="l" defTabSz="685800" rtl="0" eaLnBrk="1" latinLnBrk="0" hangingPunct="1">
              <a:lnSpc>
                <a:spcPct val="85000"/>
              </a:lnSpc>
              <a:spcBef>
                <a:spcPct val="0"/>
              </a:spcBef>
              <a:buNone/>
              <a:defRPr sz="6000" b="1" kern="1200" spc="-90" baseline="0">
                <a:solidFill>
                  <a:schemeClr val="accent1"/>
                </a:solidFill>
                <a:latin typeface="+mj-lt"/>
                <a:ea typeface="+mj-ea"/>
                <a:cs typeface="+mj-cs"/>
              </a:defRPr>
            </a:lvl1pPr>
          </a:lstStyle>
          <a:p>
            <a:r>
              <a:rPr lang="en-GB" sz="2800" b="0" dirty="0">
                <a:solidFill>
                  <a:schemeClr val="bg1">
                    <a:lumMod val="50000"/>
                  </a:schemeClr>
                </a:solidFill>
                <a:latin typeface="Avenir" panose="02000503020000020003" pitchFamily="2" charset="0"/>
                <a:ea typeface="Bodoni Ornaments" pitchFamily="2" charset="0"/>
                <a:cs typeface="Beirut" pitchFamily="2" charset="-78"/>
              </a:rPr>
              <a:t>Lecture 16</a:t>
            </a:r>
          </a:p>
          <a:p>
            <a:r>
              <a:rPr lang="en-GB" sz="2800" b="0" dirty="0">
                <a:solidFill>
                  <a:srgbClr val="22568B"/>
                </a:solidFill>
                <a:latin typeface="Avenir" panose="02000503020000020003" pitchFamily="2" charset="0"/>
                <a:ea typeface="Bodoni Ornaments" pitchFamily="2" charset="0"/>
                <a:cs typeface="Beirut" pitchFamily="2" charset="-78"/>
              </a:rPr>
              <a:t>Career Transitions</a:t>
            </a:r>
          </a:p>
        </p:txBody>
      </p:sp>
      <p:sp>
        <p:nvSpPr>
          <p:cNvPr id="10" name="Rectangle 9"/>
          <p:cNvSpPr/>
          <p:nvPr/>
        </p:nvSpPr>
        <p:spPr>
          <a:xfrm>
            <a:off x="479462" y="2019174"/>
            <a:ext cx="5566667" cy="1323439"/>
          </a:xfrm>
          <a:prstGeom prst="rect">
            <a:avLst/>
          </a:prstGeom>
        </p:spPr>
        <p:txBody>
          <a:bodyPr wrap="square">
            <a:spAutoFit/>
          </a:bodyPr>
          <a:lstStyle/>
          <a:p>
            <a:r>
              <a:rPr lang="en-GB" sz="2000" dirty="0">
                <a:solidFill>
                  <a:srgbClr val="4094D1"/>
                </a:solidFill>
                <a:latin typeface="Avenir" panose="02000503020000020003" pitchFamily="2" charset="0"/>
                <a:ea typeface="Apple Color Emoji" pitchFamily="2" charset="0"/>
                <a:cs typeface="Al Bayan Plain" pitchFamily="2" charset="-78"/>
              </a:rPr>
              <a:t>Lisa M. O’Halloran &amp;</a:t>
            </a:r>
          </a:p>
          <a:p>
            <a:r>
              <a:rPr lang="en-GB" sz="2000" dirty="0">
                <a:solidFill>
                  <a:srgbClr val="4094D1"/>
                </a:solidFill>
                <a:latin typeface="Avenir" panose="02000503020000020003" pitchFamily="2" charset="0"/>
                <a:ea typeface="Apple Color Emoji" pitchFamily="2" charset="0"/>
                <a:cs typeface="Al Bayan Plain" pitchFamily="2" charset="-78"/>
              </a:rPr>
              <a:t>Catherine Haslam</a:t>
            </a:r>
          </a:p>
          <a:p>
            <a:endParaRPr lang="en-GB" sz="2000" dirty="0">
              <a:solidFill>
                <a:srgbClr val="4094D1"/>
              </a:solidFill>
              <a:latin typeface="Avenir" panose="02000503020000020003" pitchFamily="2" charset="0"/>
              <a:ea typeface="Apple Color Emoji" pitchFamily="2" charset="0"/>
              <a:cs typeface="Al Bayan Plain" pitchFamily="2" charset="-78"/>
            </a:endParaRPr>
          </a:p>
          <a:p>
            <a:endParaRPr lang="en-GB" sz="2000" dirty="0">
              <a:solidFill>
                <a:srgbClr val="4094D1"/>
              </a:solidFill>
              <a:latin typeface="Avenir" panose="02000503020000020003" pitchFamily="2" charset="0"/>
              <a:ea typeface="Apple Color Emoji" pitchFamily="2" charset="0"/>
              <a:cs typeface="Al Bayan Plain" pitchFamily="2" charset="-78"/>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8959" y="246743"/>
            <a:ext cx="1375270" cy="2240171"/>
          </a:xfrm>
          <a:prstGeom prst="rect">
            <a:avLst/>
          </a:prstGeom>
        </p:spPr>
      </p:pic>
      <p:pic>
        <p:nvPicPr>
          <p:cNvPr id="1026" name="Picture 2" descr="https://images.unsplash.com/photo-1644933987769-39a0336f8373?ixlib=rb-1.2.1&amp;ixid=MnwxMjA3fDB8MHxzZWFyY2h8MTZ8fGF0aGxldGVzJTIwc3VpdHxlbnwwfHwwfHw%3D&amp;w=1000&amp;q=80">
            <a:extLst>
              <a:ext uri="{FF2B5EF4-FFF2-40B4-BE49-F238E27FC236}">
                <a16:creationId xmlns:a16="http://schemas.microsoft.com/office/drawing/2014/main" id="{687EECA1-96AD-4822-B221-D0048EC8D1B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9417" y="1125840"/>
            <a:ext cx="2631843" cy="3947765"/>
          </a:xfrm>
          <a:prstGeom prst="rect">
            <a:avLst/>
          </a:prstGeom>
          <a:noFill/>
          <a:effectLst>
            <a:softEdge rad="190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0472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10</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1076796" y="2437768"/>
            <a:ext cx="7772401" cy="2347875"/>
          </a:xfrm>
        </p:spPr>
        <p:txBody>
          <a:bodyPr>
            <a:normAutofit fontScale="70000" lnSpcReduction="20000"/>
          </a:bodyPr>
          <a:lstStyle/>
          <a:p>
            <a:pPr marL="342900" indent="-342900">
              <a:lnSpc>
                <a:spcPct val="90000"/>
              </a:lnSpc>
              <a:buFont typeface="Arial" panose="020B0604020202020204" pitchFamily="34" charset="0"/>
              <a:buChar char="•"/>
            </a:pPr>
            <a:r>
              <a:rPr lang="nl-BE" sz="2600" dirty="0">
                <a:latin typeface="Avenir"/>
              </a:rPr>
              <a:t>An </a:t>
            </a:r>
            <a:r>
              <a:rPr lang="nl-BE" sz="2600" dirty="0" err="1">
                <a:latin typeface="Avenir"/>
              </a:rPr>
              <a:t>athlete’s</a:t>
            </a:r>
            <a:r>
              <a:rPr lang="nl-BE" sz="2600" dirty="0">
                <a:latin typeface="Avenir"/>
              </a:rPr>
              <a:t> sense of </a:t>
            </a:r>
            <a:r>
              <a:rPr lang="nl-BE" sz="2600" dirty="0" err="1">
                <a:latin typeface="Avenir"/>
              </a:rPr>
              <a:t>belonging</a:t>
            </a:r>
            <a:r>
              <a:rPr lang="nl-BE" sz="2600" dirty="0">
                <a:latin typeface="Avenir"/>
              </a:rPr>
              <a:t> </a:t>
            </a:r>
            <a:r>
              <a:rPr lang="nl-BE" sz="2600" dirty="0" err="1">
                <a:latin typeface="Avenir"/>
              </a:rPr>
              <a:t>with</a:t>
            </a:r>
            <a:r>
              <a:rPr lang="nl-BE" sz="2600" dirty="0">
                <a:latin typeface="Avenir"/>
              </a:rPr>
              <a:t> </a:t>
            </a:r>
            <a:r>
              <a:rPr lang="nl-BE" sz="2600" dirty="0" err="1">
                <a:latin typeface="Avenir"/>
              </a:rPr>
              <a:t>their</a:t>
            </a:r>
            <a:r>
              <a:rPr lang="nl-BE" sz="2600" dirty="0">
                <a:latin typeface="Avenir"/>
              </a:rPr>
              <a:t> team, </a:t>
            </a:r>
            <a:r>
              <a:rPr lang="nl-BE" sz="2600" dirty="0" err="1">
                <a:latin typeface="Avenir"/>
              </a:rPr>
              <a:t>with</a:t>
            </a:r>
            <a:r>
              <a:rPr lang="nl-BE" sz="2600" dirty="0">
                <a:latin typeface="Avenir"/>
              </a:rPr>
              <a:t> </a:t>
            </a:r>
            <a:r>
              <a:rPr lang="nl-BE" sz="2600" dirty="0" err="1">
                <a:latin typeface="Avenir"/>
              </a:rPr>
              <a:t>their</a:t>
            </a:r>
            <a:r>
              <a:rPr lang="nl-BE" sz="2600" dirty="0">
                <a:latin typeface="Avenir"/>
              </a:rPr>
              <a:t> club and </a:t>
            </a:r>
            <a:r>
              <a:rPr lang="nl-BE" sz="2600" dirty="0" err="1">
                <a:latin typeface="Avenir"/>
              </a:rPr>
              <a:t>with</a:t>
            </a:r>
            <a:r>
              <a:rPr lang="nl-BE" sz="2600" dirty="0">
                <a:latin typeface="Avenir"/>
              </a:rPr>
              <a:t> </a:t>
            </a:r>
            <a:r>
              <a:rPr lang="nl-BE" sz="2600" dirty="0" err="1">
                <a:latin typeface="Avenir"/>
              </a:rPr>
              <a:t>their</a:t>
            </a:r>
            <a:r>
              <a:rPr lang="nl-BE" sz="2600" dirty="0">
                <a:latin typeface="Avenir"/>
              </a:rPr>
              <a:t> </a:t>
            </a:r>
            <a:r>
              <a:rPr lang="nl-BE" sz="2600" dirty="0" err="1">
                <a:latin typeface="Avenir"/>
              </a:rPr>
              <a:t>wider</a:t>
            </a:r>
            <a:r>
              <a:rPr lang="nl-BE" sz="2600" dirty="0">
                <a:latin typeface="Avenir"/>
              </a:rPr>
              <a:t> </a:t>
            </a:r>
            <a:r>
              <a:rPr lang="nl-BE" sz="2600" dirty="0" err="1">
                <a:latin typeface="Avenir"/>
              </a:rPr>
              <a:t>profession</a:t>
            </a:r>
            <a:r>
              <a:rPr lang="nl-BE" sz="2600" dirty="0">
                <a:latin typeface="Avenir"/>
              </a:rPr>
              <a:t> </a:t>
            </a:r>
            <a:r>
              <a:rPr lang="nl-BE" sz="2600" dirty="0" err="1">
                <a:latin typeface="Avenir"/>
              </a:rPr>
              <a:t>can</a:t>
            </a:r>
            <a:r>
              <a:rPr lang="nl-BE" sz="2600" dirty="0">
                <a:latin typeface="Avenir"/>
              </a:rPr>
              <a:t> </a:t>
            </a:r>
            <a:r>
              <a:rPr lang="nl-BE" sz="2600" dirty="0" err="1">
                <a:latin typeface="Avenir"/>
              </a:rPr>
              <a:t>all</a:t>
            </a:r>
            <a:r>
              <a:rPr lang="nl-BE" sz="2600" dirty="0">
                <a:latin typeface="Avenir"/>
              </a:rPr>
              <a:t> </a:t>
            </a:r>
            <a:r>
              <a:rPr lang="nl-BE" sz="2600" dirty="0" err="1">
                <a:latin typeface="Avenir"/>
              </a:rPr>
              <a:t>influence</a:t>
            </a:r>
            <a:r>
              <a:rPr lang="nl-BE" sz="2600" dirty="0">
                <a:latin typeface="Avenir"/>
              </a:rPr>
              <a:t> </a:t>
            </a:r>
            <a:r>
              <a:rPr lang="nl-BE" sz="2600" dirty="0" err="1">
                <a:latin typeface="Avenir"/>
              </a:rPr>
              <a:t>player</a:t>
            </a:r>
            <a:r>
              <a:rPr lang="nl-BE" sz="2600" dirty="0">
                <a:latin typeface="Avenir"/>
              </a:rPr>
              <a:t> behaviours, </a:t>
            </a:r>
            <a:r>
              <a:rPr lang="nl-BE" sz="2600" dirty="0" err="1">
                <a:latin typeface="Avenir"/>
              </a:rPr>
              <a:t>skill</a:t>
            </a:r>
            <a:r>
              <a:rPr lang="nl-BE" sz="2600" dirty="0">
                <a:latin typeface="Avenir"/>
              </a:rPr>
              <a:t> development, performance, access to support and </a:t>
            </a:r>
            <a:r>
              <a:rPr lang="nl-BE" sz="2600" dirty="0" err="1">
                <a:latin typeface="Avenir"/>
              </a:rPr>
              <a:t>appraisal</a:t>
            </a:r>
            <a:r>
              <a:rPr lang="nl-BE" sz="2600" dirty="0">
                <a:latin typeface="Avenir"/>
              </a:rPr>
              <a:t> of stress (</a:t>
            </a:r>
            <a:r>
              <a:rPr lang="nl-BE" sz="2600" dirty="0" err="1">
                <a:latin typeface="Avenir"/>
              </a:rPr>
              <a:t>including</a:t>
            </a:r>
            <a:r>
              <a:rPr lang="nl-BE" sz="2600" dirty="0">
                <a:latin typeface="Avenir"/>
              </a:rPr>
              <a:t> </a:t>
            </a:r>
            <a:r>
              <a:rPr lang="nl-BE" sz="2600" dirty="0" err="1">
                <a:latin typeface="Avenir"/>
              </a:rPr>
              <a:t>that</a:t>
            </a:r>
            <a:r>
              <a:rPr lang="nl-BE" sz="2600" dirty="0">
                <a:latin typeface="Avenir"/>
              </a:rPr>
              <a:t> of </a:t>
            </a:r>
            <a:r>
              <a:rPr lang="nl-BE" sz="2600" dirty="0" err="1">
                <a:latin typeface="Avenir"/>
              </a:rPr>
              <a:t>associated</a:t>
            </a:r>
            <a:r>
              <a:rPr lang="nl-BE" sz="2600" dirty="0">
                <a:latin typeface="Avenir"/>
              </a:rPr>
              <a:t> </a:t>
            </a:r>
            <a:r>
              <a:rPr lang="nl-BE" sz="2600" dirty="0" err="1">
                <a:latin typeface="Avenir"/>
              </a:rPr>
              <a:t>with</a:t>
            </a:r>
            <a:r>
              <a:rPr lang="nl-BE" sz="2600" dirty="0">
                <a:latin typeface="Avenir"/>
              </a:rPr>
              <a:t> </a:t>
            </a:r>
            <a:r>
              <a:rPr lang="nl-BE" sz="2600" dirty="0" err="1">
                <a:latin typeface="Avenir"/>
              </a:rPr>
              <a:t>career</a:t>
            </a:r>
            <a:r>
              <a:rPr lang="nl-BE" sz="2600" dirty="0">
                <a:latin typeface="Avenir"/>
              </a:rPr>
              <a:t> </a:t>
            </a:r>
            <a:r>
              <a:rPr lang="nl-BE" sz="2600" dirty="0" err="1">
                <a:latin typeface="Avenir"/>
              </a:rPr>
              <a:t>transitions</a:t>
            </a:r>
            <a:r>
              <a:rPr lang="nl-BE" sz="2600" dirty="0">
                <a:latin typeface="Avenir"/>
              </a:rPr>
              <a:t>). </a:t>
            </a:r>
          </a:p>
          <a:p>
            <a:pPr>
              <a:lnSpc>
                <a:spcPct val="90000"/>
              </a:lnSpc>
            </a:pPr>
            <a:endParaRPr lang="nl-BE" sz="1800" dirty="0">
              <a:latin typeface="Avenir"/>
            </a:endParaRPr>
          </a:p>
          <a:p>
            <a:pPr marL="363538">
              <a:lnSpc>
                <a:spcPct val="110000"/>
              </a:lnSpc>
              <a:spcBef>
                <a:spcPts val="0"/>
              </a:spcBef>
            </a:pPr>
            <a:r>
              <a:rPr lang="nl-BE" altLang="nl-BE" sz="2100" dirty="0">
                <a:solidFill>
                  <a:srgbClr val="4094D1"/>
                </a:solidFill>
                <a:latin typeface="Avenir" panose="02000503020000020003" pitchFamily="2" charset="0"/>
              </a:rPr>
              <a:t>“Nothing can replace …the joy that sport (and in particular hockey with Freo) brings to my life. A sense of belonging, a family environment, a brotherhood of mates … and a home away from home. “ </a:t>
            </a:r>
          </a:p>
          <a:p>
            <a:pPr marL="363538">
              <a:lnSpc>
                <a:spcPct val="110000"/>
              </a:lnSpc>
              <a:spcBef>
                <a:spcPts val="0"/>
              </a:spcBef>
            </a:pPr>
            <a:endParaRPr lang="nl-BE" altLang="nl-BE" sz="2100" dirty="0">
              <a:solidFill>
                <a:schemeClr val="bg1">
                  <a:lumMod val="50000"/>
                </a:schemeClr>
              </a:solidFill>
              <a:latin typeface="Avenir" panose="02000503020000020003" pitchFamily="2" charset="0"/>
            </a:endParaRPr>
          </a:p>
          <a:p>
            <a:pPr marL="363538">
              <a:lnSpc>
                <a:spcPct val="110000"/>
              </a:lnSpc>
              <a:spcBef>
                <a:spcPts val="0"/>
              </a:spcBef>
            </a:pPr>
            <a:r>
              <a:rPr lang="nl-BE" altLang="nl-BE" sz="2100" dirty="0">
                <a:solidFill>
                  <a:schemeClr val="bg1">
                    <a:lumMod val="50000"/>
                  </a:schemeClr>
                </a:solidFill>
                <a:latin typeface="Avenir" panose="02000503020000020003" pitchFamily="2" charset="0"/>
              </a:rPr>
              <a:t>(hockey player Simon Orchard on the sense of loss that he experience upon retiring)</a:t>
            </a:r>
            <a:endParaRPr lang="nl-NL" altLang="nl-BE" sz="2100" dirty="0">
              <a:solidFill>
                <a:schemeClr val="bg1">
                  <a:lumMod val="50000"/>
                </a:schemeClr>
              </a:solidFill>
              <a:latin typeface="Avenir" panose="02000503020000020003" pitchFamily="2" charset="0"/>
            </a:endParaRPr>
          </a:p>
          <a:p>
            <a:pPr marL="342900" indent="-342900">
              <a:lnSpc>
                <a:spcPct val="90000"/>
              </a:lnSpc>
              <a:buFont typeface="Arial" panose="020B0604020202020204" pitchFamily="34" charset="0"/>
              <a:buChar char="•"/>
            </a:pPr>
            <a:endParaRPr lang="nl-BE" sz="1800" dirty="0">
              <a:latin typeface="Avenir"/>
            </a:endParaRP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772400" cy="522288"/>
          </a:xfrm>
        </p:spPr>
        <p:txBody>
          <a:bodyPr anchor="t">
            <a:noAutofit/>
          </a:bodyPr>
          <a:lstStyle>
            <a:lvl1pPr algn="l">
              <a:defRPr sz="3600" b="1"/>
            </a:lvl1pPr>
          </a:lstStyle>
          <a:p>
            <a:r>
              <a:rPr lang="en-US" sz="3200" b="0" dirty="0">
                <a:solidFill>
                  <a:srgbClr val="22568B"/>
                </a:solidFill>
                <a:latin typeface="Avenir" panose="02000503020000020003" pitchFamily="2" charset="0"/>
              </a:rPr>
              <a:t>A social identity approach to career transitions in sport</a:t>
            </a:r>
            <a:br>
              <a:rPr lang="en-US" b="0" dirty="0">
                <a:solidFill>
                  <a:srgbClr val="22568B"/>
                </a:solidFill>
                <a:latin typeface="Avenir" panose="02000503020000020003" pitchFamily="2" charset="0"/>
              </a:rPr>
            </a:br>
            <a:endParaRPr lang="en-US" b="0" dirty="0">
              <a:solidFill>
                <a:srgbClr val="22568B"/>
              </a:solidFill>
              <a:latin typeface="Avenir"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1076796" y="1831521"/>
            <a:ext cx="6315495" cy="740229"/>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000" dirty="0">
                <a:solidFill>
                  <a:srgbClr val="4094D1"/>
                </a:solidFill>
                <a:latin typeface="Avenir" panose="02000503020000020003" pitchFamily="2" charset="0"/>
              </a:rPr>
              <a:t>Career transitions involve social identity change.</a:t>
            </a:r>
          </a:p>
        </p:txBody>
      </p:sp>
      <p:sp>
        <p:nvSpPr>
          <p:cNvPr id="6" name="Rounded Rectangle 5">
            <a:extLst>
              <a:ext uri="{FF2B5EF4-FFF2-40B4-BE49-F238E27FC236}">
                <a16:creationId xmlns:a16="http://schemas.microsoft.com/office/drawing/2014/main" id="{99BE6611-CA50-6F42-8219-3FB23D4E6128}"/>
              </a:ext>
            </a:extLst>
          </p:cNvPr>
          <p:cNvSpPr/>
          <p:nvPr/>
        </p:nvSpPr>
        <p:spPr>
          <a:xfrm>
            <a:off x="240324" y="1623374"/>
            <a:ext cx="691661" cy="948376"/>
          </a:xfrm>
          <a:prstGeom prst="roundRect">
            <a:avLst/>
          </a:prstGeom>
          <a:solidFill>
            <a:srgbClr val="4094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Key </a:t>
            </a:r>
          </a:p>
          <a:p>
            <a:pPr algn="ctr"/>
            <a:r>
              <a:rPr lang="en-US" sz="1600" dirty="0"/>
              <a:t>Point </a:t>
            </a:r>
          </a:p>
          <a:p>
            <a:pPr algn="ctr"/>
            <a:r>
              <a:rPr lang="en-US" dirty="0"/>
              <a:t>1</a:t>
            </a:r>
          </a:p>
        </p:txBody>
      </p:sp>
    </p:spTree>
    <p:extLst>
      <p:ext uri="{BB962C8B-B14F-4D97-AF65-F5344CB8AC3E}">
        <p14:creationId xmlns:p14="http://schemas.microsoft.com/office/powerpoint/2010/main" val="869873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11</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1737136" y="2795625"/>
            <a:ext cx="6860599" cy="2347875"/>
          </a:xfrm>
        </p:spPr>
        <p:txBody>
          <a:bodyPr>
            <a:normAutofit/>
          </a:bodyPr>
          <a:lstStyle/>
          <a:p>
            <a:pPr marL="342900" indent="-342900">
              <a:lnSpc>
                <a:spcPct val="90000"/>
              </a:lnSpc>
              <a:buFont typeface="Arial" panose="020B0604020202020204" pitchFamily="34" charset="0"/>
              <a:buChar char="•"/>
            </a:pPr>
            <a:r>
              <a:rPr lang="nl-BE" sz="1800" dirty="0">
                <a:latin typeface="Avenir"/>
              </a:rPr>
              <a:t>In contrast, </a:t>
            </a:r>
            <a:r>
              <a:rPr lang="nl-BE" sz="1800" dirty="0" err="1">
                <a:latin typeface="Avenir"/>
              </a:rPr>
              <a:t>having</a:t>
            </a:r>
            <a:r>
              <a:rPr lang="nl-BE" sz="1800" dirty="0">
                <a:latin typeface="Avenir"/>
              </a:rPr>
              <a:t> access to a range of </a:t>
            </a:r>
            <a:r>
              <a:rPr lang="nl-BE" sz="1800" dirty="0" err="1">
                <a:latin typeface="Avenir"/>
              </a:rPr>
              <a:t>alternative</a:t>
            </a:r>
            <a:r>
              <a:rPr lang="nl-BE" sz="1800" dirty="0">
                <a:latin typeface="Avenir"/>
              </a:rPr>
              <a:t> </a:t>
            </a:r>
            <a:r>
              <a:rPr lang="nl-BE" sz="1800" dirty="0" err="1">
                <a:latin typeface="Avenir"/>
              </a:rPr>
              <a:t>social</a:t>
            </a:r>
            <a:r>
              <a:rPr lang="nl-BE" sz="1800" dirty="0">
                <a:latin typeface="Avenir"/>
              </a:rPr>
              <a:t> </a:t>
            </a:r>
            <a:r>
              <a:rPr lang="nl-BE" sz="1800" dirty="0" err="1">
                <a:latin typeface="Avenir"/>
              </a:rPr>
              <a:t>identities</a:t>
            </a:r>
            <a:r>
              <a:rPr lang="nl-BE" sz="1800" dirty="0">
                <a:latin typeface="Avenir"/>
              </a:rPr>
              <a:t> (e.g., </a:t>
            </a:r>
            <a:r>
              <a:rPr lang="nl-BE" sz="1800" dirty="0" err="1">
                <a:latin typeface="Avenir"/>
              </a:rPr>
              <a:t>with</a:t>
            </a:r>
            <a:r>
              <a:rPr lang="nl-BE" sz="1800" dirty="0">
                <a:latin typeface="Avenir"/>
              </a:rPr>
              <a:t> </a:t>
            </a:r>
            <a:r>
              <a:rPr lang="nl-BE" sz="1800" dirty="0" err="1">
                <a:latin typeface="Avenir"/>
              </a:rPr>
              <a:t>one’s</a:t>
            </a:r>
            <a:r>
              <a:rPr lang="nl-BE" sz="1800" dirty="0">
                <a:latin typeface="Avenir"/>
              </a:rPr>
              <a:t> family, community and </a:t>
            </a:r>
            <a:r>
              <a:rPr lang="nl-BE" sz="1800" dirty="0" err="1">
                <a:latin typeface="Avenir"/>
              </a:rPr>
              <a:t>other</a:t>
            </a:r>
            <a:r>
              <a:rPr lang="nl-BE" sz="1800" dirty="0">
                <a:latin typeface="Avenir"/>
              </a:rPr>
              <a:t> interest </a:t>
            </a:r>
            <a:r>
              <a:rPr lang="nl-BE" sz="1800" dirty="0" err="1">
                <a:latin typeface="Avenir"/>
              </a:rPr>
              <a:t>groups</a:t>
            </a:r>
            <a:r>
              <a:rPr lang="nl-BE" sz="1800" dirty="0">
                <a:latin typeface="Avenir"/>
              </a:rPr>
              <a:t>) is </a:t>
            </a:r>
            <a:r>
              <a:rPr lang="nl-BE" sz="1800" dirty="0" err="1">
                <a:latin typeface="Avenir"/>
              </a:rPr>
              <a:t>likely</a:t>
            </a:r>
            <a:r>
              <a:rPr lang="nl-BE" sz="1800" dirty="0">
                <a:latin typeface="Avenir"/>
              </a:rPr>
              <a:t> to have </a:t>
            </a:r>
            <a:r>
              <a:rPr lang="nl-BE" sz="1800" dirty="0" err="1">
                <a:latin typeface="Avenir"/>
              </a:rPr>
              <a:t>positive</a:t>
            </a:r>
            <a:r>
              <a:rPr lang="nl-BE" sz="1800" dirty="0">
                <a:latin typeface="Avenir"/>
              </a:rPr>
              <a:t> </a:t>
            </a:r>
            <a:r>
              <a:rPr lang="nl-BE" sz="1800" dirty="0" err="1">
                <a:latin typeface="Avenir"/>
              </a:rPr>
              <a:t>consequences</a:t>
            </a:r>
            <a:r>
              <a:rPr lang="nl-BE" sz="1800" dirty="0">
                <a:latin typeface="Avenir"/>
              </a:rPr>
              <a:t> </a:t>
            </a:r>
            <a:r>
              <a:rPr lang="nl-BE" sz="1800" dirty="0" err="1">
                <a:latin typeface="Avenir"/>
              </a:rPr>
              <a:t>both</a:t>
            </a:r>
            <a:r>
              <a:rPr lang="nl-BE" sz="1800" dirty="0">
                <a:latin typeface="Avenir"/>
              </a:rPr>
              <a:t> on and off the field.</a:t>
            </a: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772400" cy="522288"/>
          </a:xfrm>
        </p:spPr>
        <p:txBody>
          <a:bodyPr anchor="t">
            <a:noAutofit/>
          </a:bodyPr>
          <a:lstStyle>
            <a:lvl1pPr algn="l">
              <a:defRPr sz="3600" b="1"/>
            </a:lvl1pPr>
          </a:lstStyle>
          <a:p>
            <a:r>
              <a:rPr lang="en-US" sz="3200" b="0" dirty="0">
                <a:solidFill>
                  <a:srgbClr val="22568B"/>
                </a:solidFill>
                <a:latin typeface="Avenir" panose="02000503020000020003" pitchFamily="2" charset="0"/>
              </a:rPr>
              <a:t>A social identity approach to career transitions in sport</a:t>
            </a:r>
            <a:br>
              <a:rPr lang="en-US" b="0" dirty="0">
                <a:solidFill>
                  <a:srgbClr val="22568B"/>
                </a:solidFill>
                <a:latin typeface="Avenir" panose="02000503020000020003" pitchFamily="2" charset="0"/>
              </a:rPr>
            </a:br>
            <a:endParaRPr lang="en-US" b="0" dirty="0">
              <a:solidFill>
                <a:srgbClr val="22568B"/>
              </a:solidFill>
              <a:latin typeface="Avenir"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1737136" y="1831521"/>
            <a:ext cx="6315495" cy="740229"/>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000" dirty="0">
                <a:solidFill>
                  <a:srgbClr val="4094D1"/>
                </a:solidFill>
                <a:latin typeface="Avenir" panose="02000503020000020003" pitchFamily="2" charset="0"/>
              </a:rPr>
              <a:t>Exclusive identification is likely to reduce well-being in the context of career transitions.</a:t>
            </a:r>
          </a:p>
        </p:txBody>
      </p:sp>
      <p:sp>
        <p:nvSpPr>
          <p:cNvPr id="6" name="Rounded Rectangle 5">
            <a:extLst>
              <a:ext uri="{FF2B5EF4-FFF2-40B4-BE49-F238E27FC236}">
                <a16:creationId xmlns:a16="http://schemas.microsoft.com/office/drawing/2014/main" id="{99BE6611-CA50-6F42-8219-3FB23D4E6128}"/>
              </a:ext>
            </a:extLst>
          </p:cNvPr>
          <p:cNvSpPr/>
          <p:nvPr/>
        </p:nvSpPr>
        <p:spPr>
          <a:xfrm>
            <a:off x="149088" y="1623374"/>
            <a:ext cx="1381538" cy="94837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Prediction 1</a:t>
            </a:r>
          </a:p>
        </p:txBody>
      </p:sp>
    </p:spTree>
    <p:extLst>
      <p:ext uri="{BB962C8B-B14F-4D97-AF65-F5344CB8AC3E}">
        <p14:creationId xmlns:p14="http://schemas.microsoft.com/office/powerpoint/2010/main" val="32938765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12</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1737136" y="2571750"/>
            <a:ext cx="6970179" cy="2347875"/>
          </a:xfrm>
        </p:spPr>
        <p:txBody>
          <a:bodyPr>
            <a:normAutofit fontScale="92500"/>
          </a:bodyPr>
          <a:lstStyle/>
          <a:p>
            <a:pPr marL="342900" indent="-342900">
              <a:lnSpc>
                <a:spcPct val="90000"/>
              </a:lnSpc>
              <a:buFont typeface="Arial" panose="020B0604020202020204" pitchFamily="34" charset="0"/>
              <a:buChar char="•"/>
            </a:pPr>
            <a:r>
              <a:rPr lang="nl-BE" sz="1800" dirty="0">
                <a:solidFill>
                  <a:schemeClr val="tx1"/>
                </a:solidFill>
                <a:latin typeface="Avenir" panose="02000503020000020003"/>
              </a:rPr>
              <a:t>S</a:t>
            </a:r>
            <a:r>
              <a:rPr lang="en-US" sz="1800" dirty="0" err="1">
                <a:solidFill>
                  <a:schemeClr val="tx1"/>
                </a:solidFill>
                <a:latin typeface="Avenir" panose="02000503020000020003"/>
              </a:rPr>
              <a:t>ocial</a:t>
            </a:r>
            <a:r>
              <a:rPr lang="en-US" sz="1800" dirty="0">
                <a:solidFill>
                  <a:schemeClr val="tx1"/>
                </a:solidFill>
                <a:latin typeface="Avenir" panose="02000503020000020003"/>
              </a:rPr>
              <a:t> identification can enable a retired player to live out their sporting identity through connections to other people with whom they identify (e.g., other players, fans) even though they themselves can no longer play.</a:t>
            </a:r>
          </a:p>
          <a:p>
            <a:pPr marL="342900" indent="-342900">
              <a:lnSpc>
                <a:spcPct val="90000"/>
              </a:lnSpc>
              <a:buFont typeface="Arial" panose="020B0604020202020204" pitchFamily="34" charset="0"/>
              <a:buChar char="•"/>
            </a:pPr>
            <a:r>
              <a:rPr lang="en-US" sz="1800" dirty="0">
                <a:solidFill>
                  <a:schemeClr val="tx1"/>
                </a:solidFill>
                <a:latin typeface="Avenir" panose="02000503020000020003"/>
              </a:rPr>
              <a:t>These effects of social identification are more likely to be positive to the extent that they are not exclusive. Connections forged by social identification are likely to be more sustainable to the extent that they are distributed across a network of group-based ties rather than concentrated on a single group node. </a:t>
            </a:r>
            <a:endParaRPr lang="nl-BE" sz="1800" dirty="0">
              <a:latin typeface="Avenir" panose="02000503020000020003"/>
            </a:endParaRP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772400" cy="522288"/>
          </a:xfrm>
        </p:spPr>
        <p:txBody>
          <a:bodyPr anchor="t">
            <a:noAutofit/>
          </a:bodyPr>
          <a:lstStyle>
            <a:lvl1pPr algn="l">
              <a:defRPr sz="3600" b="1"/>
            </a:lvl1pPr>
          </a:lstStyle>
          <a:p>
            <a:r>
              <a:rPr lang="en-US" sz="3200" b="0" dirty="0">
                <a:solidFill>
                  <a:srgbClr val="22568B"/>
                </a:solidFill>
                <a:latin typeface="Avenir" panose="02000503020000020003" pitchFamily="2" charset="0"/>
              </a:rPr>
              <a:t>A social identity approach to career transitions in sport</a:t>
            </a:r>
            <a:br>
              <a:rPr lang="en-US" b="0" dirty="0">
                <a:solidFill>
                  <a:srgbClr val="22568B"/>
                </a:solidFill>
                <a:latin typeface="Avenir" panose="02000503020000020003" pitchFamily="2" charset="0"/>
              </a:rPr>
            </a:br>
            <a:endParaRPr lang="en-US" b="0" dirty="0">
              <a:solidFill>
                <a:srgbClr val="22568B"/>
              </a:solidFill>
              <a:latin typeface="Avenir"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1737136" y="1542136"/>
            <a:ext cx="6315495" cy="740229"/>
          </a:xfrm>
          <a:prstGeom prst="rect">
            <a:avLst/>
          </a:prstGeom>
        </p:spPr>
        <p:txBody>
          <a:bodyPr vert="horz" lIns="91440" tIns="45720" rIns="91440" bIns="45720" rtlCol="0">
            <a:no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000" dirty="0">
                <a:solidFill>
                  <a:srgbClr val="4094D1"/>
                </a:solidFill>
                <a:latin typeface="Avenir" panose="02000503020000020003" pitchFamily="2" charset="0"/>
              </a:rPr>
              <a:t>Strong social identification can support adjustment in retirement if it is integrated as an aspect of an athletes’ broader network of social identities. </a:t>
            </a:r>
          </a:p>
        </p:txBody>
      </p:sp>
      <p:sp>
        <p:nvSpPr>
          <p:cNvPr id="6" name="Rounded Rectangle 5">
            <a:extLst>
              <a:ext uri="{FF2B5EF4-FFF2-40B4-BE49-F238E27FC236}">
                <a16:creationId xmlns:a16="http://schemas.microsoft.com/office/drawing/2014/main" id="{99BE6611-CA50-6F42-8219-3FB23D4E6128}"/>
              </a:ext>
            </a:extLst>
          </p:cNvPr>
          <p:cNvSpPr/>
          <p:nvPr/>
        </p:nvSpPr>
        <p:spPr>
          <a:xfrm>
            <a:off x="149088" y="1542136"/>
            <a:ext cx="1458732" cy="1029614"/>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Prediction 2</a:t>
            </a:r>
          </a:p>
        </p:txBody>
      </p:sp>
    </p:spTree>
    <p:extLst>
      <p:ext uri="{BB962C8B-B14F-4D97-AF65-F5344CB8AC3E}">
        <p14:creationId xmlns:p14="http://schemas.microsoft.com/office/powerpoint/2010/main" val="1542263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13</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1101114" y="2645831"/>
            <a:ext cx="7606202" cy="2347875"/>
          </a:xfrm>
        </p:spPr>
        <p:txBody>
          <a:bodyPr>
            <a:normAutofit/>
          </a:bodyPr>
          <a:lstStyle/>
          <a:p>
            <a:pPr marL="342900" indent="-342900">
              <a:lnSpc>
                <a:spcPct val="90000"/>
              </a:lnSpc>
              <a:buFont typeface="Arial" panose="020B0604020202020204" pitchFamily="34" charset="0"/>
              <a:buChar char="•"/>
            </a:pPr>
            <a:r>
              <a:rPr lang="nl-BE" sz="1800" dirty="0" err="1">
                <a:latin typeface="Avenir"/>
              </a:rPr>
              <a:t>Developing</a:t>
            </a:r>
            <a:r>
              <a:rPr lang="nl-BE" sz="1800" dirty="0">
                <a:latin typeface="Avenir"/>
              </a:rPr>
              <a:t> team </a:t>
            </a:r>
            <a:r>
              <a:rPr lang="nl-BE" sz="1800" dirty="0" err="1">
                <a:latin typeface="Avenir"/>
              </a:rPr>
              <a:t>identification</a:t>
            </a:r>
            <a:r>
              <a:rPr lang="nl-BE" sz="1800" dirty="0">
                <a:latin typeface="Avenir"/>
              </a:rPr>
              <a:t> has the </a:t>
            </a:r>
            <a:r>
              <a:rPr lang="nl-BE" sz="1800" dirty="0" err="1">
                <a:latin typeface="Avenir"/>
              </a:rPr>
              <a:t>capacity</a:t>
            </a:r>
            <a:r>
              <a:rPr lang="nl-BE" sz="1800" dirty="0">
                <a:latin typeface="Avenir"/>
              </a:rPr>
              <a:t> to </a:t>
            </a:r>
            <a:r>
              <a:rPr lang="nl-BE" sz="1800" dirty="0" err="1">
                <a:latin typeface="Avenir"/>
              </a:rPr>
              <a:t>contribute</a:t>
            </a:r>
            <a:r>
              <a:rPr lang="nl-BE" sz="1800" dirty="0">
                <a:latin typeface="Avenir"/>
              </a:rPr>
              <a:t> to the development of the skills and expertise </a:t>
            </a:r>
            <a:r>
              <a:rPr lang="nl-BE" sz="1800" dirty="0" err="1">
                <a:latin typeface="Avenir"/>
              </a:rPr>
              <a:t>that</a:t>
            </a:r>
            <a:r>
              <a:rPr lang="nl-BE" sz="1800" dirty="0">
                <a:latin typeface="Avenir"/>
              </a:rPr>
              <a:t> </a:t>
            </a:r>
            <a:r>
              <a:rPr lang="nl-BE" sz="1800" dirty="0" err="1">
                <a:latin typeface="Avenir"/>
              </a:rPr>
              <a:t>players</a:t>
            </a:r>
            <a:r>
              <a:rPr lang="nl-BE" sz="1800" dirty="0">
                <a:latin typeface="Avenir"/>
              </a:rPr>
              <a:t> </a:t>
            </a:r>
            <a:r>
              <a:rPr lang="nl-BE" sz="1800" dirty="0" err="1">
                <a:latin typeface="Avenir"/>
              </a:rPr>
              <a:t>need</a:t>
            </a:r>
            <a:r>
              <a:rPr lang="nl-BE" sz="1800" dirty="0">
                <a:latin typeface="Avenir"/>
              </a:rPr>
              <a:t> to </a:t>
            </a:r>
            <a:r>
              <a:rPr lang="nl-BE" sz="1800" dirty="0" err="1">
                <a:latin typeface="Avenir"/>
              </a:rPr>
              <a:t>transition</a:t>
            </a:r>
            <a:r>
              <a:rPr lang="nl-BE" sz="1800" dirty="0">
                <a:latin typeface="Avenir"/>
              </a:rPr>
              <a:t> </a:t>
            </a:r>
            <a:r>
              <a:rPr lang="nl-BE" sz="1800" dirty="0" err="1">
                <a:latin typeface="Avenir"/>
              </a:rPr>
              <a:t>into</a:t>
            </a:r>
            <a:r>
              <a:rPr lang="nl-BE" sz="1800" dirty="0">
                <a:latin typeface="Avenir"/>
              </a:rPr>
              <a:t> professional </a:t>
            </a:r>
            <a:r>
              <a:rPr lang="nl-BE" sz="1800" dirty="0" err="1">
                <a:latin typeface="Avenir"/>
              </a:rPr>
              <a:t>contracts</a:t>
            </a:r>
            <a:r>
              <a:rPr lang="nl-BE" sz="1800" dirty="0">
                <a:latin typeface="Avenir"/>
              </a:rPr>
              <a:t>, to team </a:t>
            </a:r>
            <a:r>
              <a:rPr lang="nl-BE" sz="1800" dirty="0" err="1">
                <a:latin typeface="Avenir"/>
              </a:rPr>
              <a:t>cohesiveness</a:t>
            </a:r>
            <a:r>
              <a:rPr lang="nl-BE" sz="1800" dirty="0">
                <a:latin typeface="Avenir"/>
              </a:rPr>
              <a:t> and team </a:t>
            </a:r>
            <a:r>
              <a:rPr lang="nl-BE" sz="1800" dirty="0" err="1">
                <a:latin typeface="Avenir"/>
              </a:rPr>
              <a:t>functioning</a:t>
            </a:r>
            <a:r>
              <a:rPr lang="nl-BE" sz="1800" dirty="0">
                <a:latin typeface="Avenir"/>
              </a:rPr>
              <a:t>.</a:t>
            </a:r>
          </a:p>
          <a:p>
            <a:pPr marL="342900" indent="-342900">
              <a:lnSpc>
                <a:spcPct val="90000"/>
              </a:lnSpc>
              <a:buFont typeface="Arial" panose="020B0604020202020204" pitchFamily="34" charset="0"/>
              <a:buChar char="•"/>
            </a:pPr>
            <a:r>
              <a:rPr lang="nl-BE" sz="1800" dirty="0">
                <a:latin typeface="Avenir"/>
              </a:rPr>
              <a:t>But </a:t>
            </a:r>
            <a:r>
              <a:rPr lang="nl-BE" sz="1800" dirty="0" err="1">
                <a:latin typeface="Avenir"/>
              </a:rPr>
              <a:t>exclusive</a:t>
            </a:r>
            <a:r>
              <a:rPr lang="nl-BE" sz="1800" dirty="0">
                <a:latin typeface="Avenir"/>
              </a:rPr>
              <a:t> team </a:t>
            </a:r>
            <a:r>
              <a:rPr lang="nl-BE" sz="1800" dirty="0" err="1">
                <a:latin typeface="Avenir"/>
              </a:rPr>
              <a:t>identification</a:t>
            </a:r>
            <a:r>
              <a:rPr lang="nl-BE" sz="1800" dirty="0">
                <a:latin typeface="Avenir"/>
              </a:rPr>
              <a:t> </a:t>
            </a:r>
            <a:r>
              <a:rPr lang="nl-BE" sz="1800" dirty="0" err="1">
                <a:latin typeface="Avenir"/>
              </a:rPr>
              <a:t>might</a:t>
            </a:r>
            <a:r>
              <a:rPr lang="nl-BE" sz="1800" dirty="0">
                <a:latin typeface="Avenir"/>
              </a:rPr>
              <a:t> </a:t>
            </a:r>
            <a:r>
              <a:rPr lang="nl-BE" sz="1800" dirty="0" err="1">
                <a:latin typeface="Avenir"/>
              </a:rPr>
              <a:t>also</a:t>
            </a:r>
            <a:r>
              <a:rPr lang="nl-BE" sz="1800" dirty="0">
                <a:latin typeface="Avenir"/>
              </a:rPr>
              <a:t> </a:t>
            </a:r>
            <a:r>
              <a:rPr lang="nl-BE" sz="1800" dirty="0" err="1">
                <a:latin typeface="Avenir"/>
              </a:rPr>
              <a:t>compromise</a:t>
            </a:r>
            <a:r>
              <a:rPr lang="nl-BE" sz="1800" dirty="0">
                <a:latin typeface="Avenir"/>
              </a:rPr>
              <a:t> health and well-</a:t>
            </a:r>
            <a:r>
              <a:rPr lang="nl-BE" sz="1800" dirty="0" err="1">
                <a:latin typeface="Avenir"/>
              </a:rPr>
              <a:t>being</a:t>
            </a:r>
            <a:r>
              <a:rPr lang="nl-BE" sz="1800" dirty="0">
                <a:latin typeface="Avenir"/>
              </a:rPr>
              <a:t> </a:t>
            </a:r>
            <a:r>
              <a:rPr lang="nl-BE" sz="1800" dirty="0" err="1">
                <a:latin typeface="Avenir"/>
              </a:rPr>
              <a:t>when</a:t>
            </a:r>
            <a:r>
              <a:rPr lang="nl-BE" sz="1800" dirty="0">
                <a:latin typeface="Avenir"/>
              </a:rPr>
              <a:t> the </a:t>
            </a:r>
            <a:r>
              <a:rPr lang="nl-BE" sz="1800" dirty="0" err="1">
                <a:latin typeface="Avenir"/>
              </a:rPr>
              <a:t>players</a:t>
            </a:r>
            <a:r>
              <a:rPr lang="nl-BE" sz="1800" dirty="0">
                <a:latin typeface="Avenir"/>
              </a:rPr>
              <a:t> </a:t>
            </a:r>
            <a:r>
              <a:rPr lang="nl-BE" sz="1800" dirty="0" err="1">
                <a:latin typeface="Avenir"/>
              </a:rPr>
              <a:t>can</a:t>
            </a:r>
            <a:r>
              <a:rPr lang="nl-BE" sz="1800" dirty="0">
                <a:latin typeface="Avenir"/>
              </a:rPr>
              <a:t> no long continue in the sport </a:t>
            </a:r>
            <a:r>
              <a:rPr lang="nl-BE" sz="1800" dirty="0" err="1">
                <a:latin typeface="Avenir"/>
              </a:rPr>
              <a:t>that</a:t>
            </a:r>
            <a:r>
              <a:rPr lang="nl-BE" sz="1800" dirty="0">
                <a:latin typeface="Avenir"/>
              </a:rPr>
              <a:t> </a:t>
            </a:r>
            <a:r>
              <a:rPr lang="nl-BE" sz="1800" dirty="0" err="1">
                <a:latin typeface="Avenir"/>
              </a:rPr>
              <a:t>defines</a:t>
            </a:r>
            <a:r>
              <a:rPr lang="nl-BE" sz="1800" dirty="0">
                <a:latin typeface="Avenir"/>
              </a:rPr>
              <a:t> </a:t>
            </a:r>
            <a:r>
              <a:rPr lang="nl-BE" sz="1800" dirty="0" err="1">
                <a:latin typeface="Avenir"/>
              </a:rPr>
              <a:t>them</a:t>
            </a:r>
            <a:r>
              <a:rPr lang="nl-BE" sz="1800" dirty="0">
                <a:latin typeface="Avenir"/>
              </a:rPr>
              <a:t>.</a:t>
            </a: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772400" cy="522288"/>
          </a:xfrm>
        </p:spPr>
        <p:txBody>
          <a:bodyPr anchor="t">
            <a:noAutofit/>
          </a:bodyPr>
          <a:lstStyle>
            <a:lvl1pPr algn="l">
              <a:defRPr sz="3600" b="1"/>
            </a:lvl1pPr>
          </a:lstStyle>
          <a:p>
            <a:r>
              <a:rPr lang="en-US" sz="3200" b="0" dirty="0">
                <a:solidFill>
                  <a:srgbClr val="22568B"/>
                </a:solidFill>
                <a:latin typeface="Avenir" panose="02000503020000020003" pitchFamily="2" charset="0"/>
              </a:rPr>
              <a:t>A social identity approach to career transitions in sport</a:t>
            </a:r>
            <a:br>
              <a:rPr lang="en-US" b="0" dirty="0">
                <a:solidFill>
                  <a:srgbClr val="22568B"/>
                </a:solidFill>
                <a:latin typeface="Avenir" panose="02000503020000020003" pitchFamily="2" charset="0"/>
              </a:rPr>
            </a:br>
            <a:endParaRPr lang="en-US" b="0" dirty="0">
              <a:solidFill>
                <a:srgbClr val="22568B"/>
              </a:solidFill>
              <a:latin typeface="Avenir"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1011580" y="1633492"/>
            <a:ext cx="6315495" cy="740229"/>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000" dirty="0">
                <a:solidFill>
                  <a:srgbClr val="4094D1"/>
                </a:solidFill>
                <a:latin typeface="Avenir" panose="02000503020000020003" pitchFamily="2" charset="0"/>
              </a:rPr>
              <a:t>Social identification has an important, but complex role to play in career development.</a:t>
            </a:r>
          </a:p>
        </p:txBody>
      </p:sp>
      <p:sp>
        <p:nvSpPr>
          <p:cNvPr id="6" name="Rounded Rectangle 5">
            <a:extLst>
              <a:ext uri="{FF2B5EF4-FFF2-40B4-BE49-F238E27FC236}">
                <a16:creationId xmlns:a16="http://schemas.microsoft.com/office/drawing/2014/main" id="{99BE6611-CA50-6F42-8219-3FB23D4E6128}"/>
              </a:ext>
            </a:extLst>
          </p:cNvPr>
          <p:cNvSpPr/>
          <p:nvPr/>
        </p:nvSpPr>
        <p:spPr>
          <a:xfrm>
            <a:off x="240324" y="1623374"/>
            <a:ext cx="691661" cy="948376"/>
          </a:xfrm>
          <a:prstGeom prst="roundRect">
            <a:avLst/>
          </a:prstGeom>
          <a:solidFill>
            <a:srgbClr val="4094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Key </a:t>
            </a:r>
          </a:p>
          <a:p>
            <a:pPr algn="ctr"/>
            <a:r>
              <a:rPr lang="en-US" sz="1600" dirty="0"/>
              <a:t>Point </a:t>
            </a:r>
          </a:p>
          <a:p>
            <a:pPr algn="ctr"/>
            <a:r>
              <a:rPr lang="en-US" dirty="0"/>
              <a:t>2</a:t>
            </a:r>
          </a:p>
        </p:txBody>
      </p:sp>
    </p:spTree>
    <p:extLst>
      <p:ext uri="{BB962C8B-B14F-4D97-AF65-F5344CB8AC3E}">
        <p14:creationId xmlns:p14="http://schemas.microsoft.com/office/powerpoint/2010/main" val="25547307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14</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590636" y="1200651"/>
            <a:ext cx="7057073" cy="3643086"/>
          </a:xfrm>
        </p:spPr>
        <p:txBody>
          <a:bodyPr>
            <a:normAutofit/>
          </a:bodyPr>
          <a:lstStyle/>
          <a:p>
            <a:pPr marL="342900" indent="-342900">
              <a:lnSpc>
                <a:spcPct val="90000"/>
              </a:lnSpc>
              <a:buFont typeface="Arial" panose="020B0604020202020204" pitchFamily="34" charset="0"/>
              <a:buChar char="•"/>
            </a:pPr>
            <a:r>
              <a:rPr lang="en-US" sz="1800" dirty="0">
                <a:solidFill>
                  <a:schemeClr val="tx1"/>
                </a:solidFill>
                <a:latin typeface="Avenir" panose="02000503020000020003"/>
              </a:rPr>
              <a:t>Social identities are not only bound up with personal identity – so that what it means for a person to be an athlete cannot be separated from the various groups they are in – but they also exert a particular influence of people’s experience of career transitions</a:t>
            </a:r>
            <a:r>
              <a:rPr lang="en-US" sz="1800" dirty="0">
                <a:solidFill>
                  <a:schemeClr val="tx1"/>
                </a:solidFill>
              </a:rPr>
              <a:t>. </a:t>
            </a:r>
          </a:p>
          <a:p>
            <a:pPr marL="342900" indent="-342900">
              <a:lnSpc>
                <a:spcPct val="90000"/>
              </a:lnSpc>
              <a:buFont typeface="Arial" panose="020B0604020202020204" pitchFamily="34" charset="0"/>
              <a:buChar char="•"/>
            </a:pPr>
            <a:r>
              <a:rPr lang="en-US" sz="1800" dirty="0">
                <a:solidFill>
                  <a:schemeClr val="tx1"/>
                </a:solidFill>
                <a:latin typeface="Avenir" panose="02000503020000020003"/>
              </a:rPr>
              <a:t>More attention to matters of social identity have the capacity to support the development of a more holistic understanding of career transitions in sport.</a:t>
            </a:r>
          </a:p>
          <a:p>
            <a:pPr marL="342900" indent="-342900">
              <a:lnSpc>
                <a:spcPct val="90000"/>
              </a:lnSpc>
              <a:buFont typeface="Arial" panose="020B0604020202020204" pitchFamily="34" charset="0"/>
              <a:buChar char="•"/>
            </a:pPr>
            <a:r>
              <a:rPr lang="en-US" sz="1800" dirty="0">
                <a:solidFill>
                  <a:schemeClr val="tx1"/>
                </a:solidFill>
                <a:latin typeface="Avenir" panose="02000503020000020003"/>
              </a:rPr>
              <a:t>It also provides a new perspective from which to work with athletes to better mitigate the negative impact of within-career events which threaten and undermine a person’s sense of social identity. </a:t>
            </a:r>
            <a:endParaRPr lang="nl-BE" sz="1800" dirty="0">
              <a:latin typeface="Avenir" panose="02000503020000020003"/>
            </a:endParaRPr>
          </a:p>
        </p:txBody>
      </p:sp>
      <p:sp>
        <p:nvSpPr>
          <p:cNvPr id="8" name="Title 1">
            <a:extLst>
              <a:ext uri="{FF2B5EF4-FFF2-40B4-BE49-F238E27FC236}">
                <a16:creationId xmlns:a16="http://schemas.microsoft.com/office/drawing/2014/main" id="{362AEFA4-322C-4D50-8767-6B0634F1FBA0}"/>
              </a:ext>
            </a:extLst>
          </p:cNvPr>
          <p:cNvSpPr>
            <a:spLocks noGrp="1"/>
          </p:cNvSpPr>
          <p:nvPr>
            <p:ph type="ctrTitle"/>
          </p:nvPr>
        </p:nvSpPr>
        <p:spPr>
          <a:xfrm>
            <a:off x="679938" y="340153"/>
            <a:ext cx="7772400" cy="522288"/>
          </a:xfrm>
        </p:spPr>
        <p:txBody>
          <a:bodyPr anchor="t">
            <a:noAutofit/>
          </a:bodyPr>
          <a:lstStyle>
            <a:lvl1pPr algn="l">
              <a:defRPr sz="3600" b="1"/>
            </a:lvl1pPr>
          </a:lstStyle>
          <a:p>
            <a:r>
              <a:rPr lang="en-US" sz="3200" b="0" dirty="0">
                <a:solidFill>
                  <a:srgbClr val="22568B"/>
                </a:solidFill>
                <a:latin typeface="Avenir" panose="02000503020000020003"/>
              </a:rPr>
              <a:t>Conclusions</a:t>
            </a:r>
            <a:br>
              <a:rPr lang="en-US" dirty="0"/>
            </a:br>
            <a:endParaRPr lang="en-US" dirty="0"/>
          </a:p>
        </p:txBody>
      </p:sp>
      <p:pic>
        <p:nvPicPr>
          <p:cNvPr id="2050" name="Picture 2" descr="Free Images : girl, child, together, hug, outdoors, happiness, sports,  grandfather, grandchild, senior, comfort, tournament, retirement,  grandparent, family generations, competition event, bat and ball games,  baseball positions 1500x2400 - - 617428 ...">
            <a:extLst>
              <a:ext uri="{FF2B5EF4-FFF2-40B4-BE49-F238E27FC236}">
                <a16:creationId xmlns:a16="http://schemas.microsoft.com/office/drawing/2014/main" id="{D8D5BBA3-9832-47E0-991E-B51E2F4018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6774" y="2842260"/>
            <a:ext cx="1434224" cy="2301240"/>
          </a:xfrm>
          <a:prstGeom prst="rect">
            <a:avLst/>
          </a:prstGeom>
          <a:noFill/>
          <a:effectLst>
            <a:softEdge rad="1651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2659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2</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319453" y="383855"/>
            <a:ext cx="7772400" cy="521493"/>
          </a:xfrm>
        </p:spPr>
        <p:txBody>
          <a:bodyPr anchor="t">
            <a:noAutofit/>
          </a:bodyPr>
          <a:lstStyle>
            <a:lvl1pPr algn="l">
              <a:defRPr sz="3600" b="1"/>
            </a:lvl1pPr>
          </a:lstStyle>
          <a:p>
            <a:r>
              <a:rPr lang="en-US" sz="3200" b="0" dirty="0">
                <a:solidFill>
                  <a:srgbClr val="22568B"/>
                </a:solidFill>
                <a:latin typeface="Avenir" panose="02000503020000020003" pitchFamily="2" charset="0"/>
                <a:cs typeface="Shree Devanagari 714" panose="02000600000000000000" pitchFamily="2" charset="0"/>
              </a:rPr>
              <a:t>Background</a:t>
            </a:r>
            <a:br>
              <a:rPr lang="en-US" sz="3200" dirty="0">
                <a:latin typeface="Avenir" panose="02000503020000020003" pitchFamily="2" charset="0"/>
              </a:rPr>
            </a:br>
            <a:endParaRPr lang="en-US" sz="3200" dirty="0">
              <a:latin typeface="Avenir" panose="02000503020000020003" pitchFamily="2" charset="0"/>
            </a:endParaRPr>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369277" y="1007905"/>
            <a:ext cx="7078435" cy="4014038"/>
          </a:xfrm>
        </p:spPr>
        <p:txBody>
          <a:bodyPr>
            <a:normAutofit/>
          </a:bodyPr>
          <a:lstStyle/>
          <a:p>
            <a:pPr marL="0" indent="0">
              <a:lnSpc>
                <a:spcPct val="110000"/>
              </a:lnSpc>
              <a:spcBef>
                <a:spcPts val="0"/>
              </a:spcBef>
              <a:buFontTx/>
              <a:buNone/>
            </a:pPr>
            <a:r>
              <a:rPr lang="nl-BE" altLang="nl-BE" sz="1400" dirty="0">
                <a:solidFill>
                  <a:srgbClr val="4094D1"/>
                </a:solidFill>
                <a:latin typeface="Avenir" panose="02000503020000020003" pitchFamily="2" charset="0"/>
              </a:rPr>
              <a:t>“</a:t>
            </a:r>
            <a:r>
              <a:rPr lang="nl-BE" altLang="nl-BE" sz="1400" dirty="0" err="1">
                <a:solidFill>
                  <a:srgbClr val="4094D1"/>
                </a:solidFill>
                <a:latin typeface="Avenir" panose="02000503020000020003" pitchFamily="2" charset="0"/>
              </a:rPr>
              <a:t>Because</a:t>
            </a:r>
            <a:r>
              <a:rPr lang="nl-BE" altLang="nl-BE" sz="1400" dirty="0">
                <a:solidFill>
                  <a:srgbClr val="4094D1"/>
                </a:solidFill>
                <a:latin typeface="Avenir" panose="02000503020000020003" pitchFamily="2" charset="0"/>
              </a:rPr>
              <a:t> I had to </a:t>
            </a:r>
            <a:r>
              <a:rPr lang="nl-BE" altLang="nl-BE" sz="1400" dirty="0" err="1">
                <a:solidFill>
                  <a:srgbClr val="4094D1"/>
                </a:solidFill>
                <a:latin typeface="Avenir" panose="02000503020000020003" pitchFamily="2" charset="0"/>
              </a:rPr>
              <a:t>retire</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through</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injury</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it</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felt</a:t>
            </a:r>
            <a:r>
              <a:rPr lang="nl-BE" altLang="nl-BE" sz="1400" dirty="0">
                <a:solidFill>
                  <a:srgbClr val="4094D1"/>
                </a:solidFill>
                <a:latin typeface="Avenir" panose="02000503020000020003" pitchFamily="2" charset="0"/>
              </a:rPr>
              <a:t> as </a:t>
            </a:r>
            <a:r>
              <a:rPr lang="nl-BE" altLang="nl-BE" sz="1400" dirty="0" err="1">
                <a:solidFill>
                  <a:srgbClr val="4094D1"/>
                </a:solidFill>
                <a:latin typeface="Avenir" panose="02000503020000020003" pitchFamily="2" charset="0"/>
              </a:rPr>
              <a:t>though</a:t>
            </a:r>
            <a:r>
              <a:rPr lang="nl-BE" altLang="nl-BE" sz="1400" dirty="0">
                <a:solidFill>
                  <a:srgbClr val="4094D1"/>
                </a:solidFill>
                <a:latin typeface="Avenir" panose="02000503020000020003" pitchFamily="2" charset="0"/>
              </a:rPr>
              <a:t> I had been </a:t>
            </a:r>
            <a:r>
              <a:rPr lang="nl-BE" altLang="nl-BE" sz="1400" dirty="0" err="1">
                <a:solidFill>
                  <a:srgbClr val="4094D1"/>
                </a:solidFill>
                <a:latin typeface="Avenir" panose="02000503020000020003" pitchFamily="2" charset="0"/>
              </a:rPr>
              <a:t>robbed</a:t>
            </a:r>
            <a:r>
              <a:rPr lang="nl-BE" altLang="nl-BE" sz="1400" dirty="0">
                <a:solidFill>
                  <a:srgbClr val="4094D1"/>
                </a:solidFill>
                <a:latin typeface="Avenir" panose="02000503020000020003" pitchFamily="2" charset="0"/>
              </a:rPr>
              <a:t> of </a:t>
            </a:r>
            <a:r>
              <a:rPr lang="nl-BE" altLang="nl-BE" sz="1400" dirty="0" err="1">
                <a:solidFill>
                  <a:srgbClr val="4094D1"/>
                </a:solidFill>
                <a:latin typeface="Avenir" panose="02000503020000020003" pitchFamily="2" charset="0"/>
              </a:rPr>
              <a:t>my</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rights</a:t>
            </a:r>
            <a:r>
              <a:rPr lang="nl-BE" altLang="nl-BE" sz="1400" dirty="0">
                <a:solidFill>
                  <a:srgbClr val="4094D1"/>
                </a:solidFill>
                <a:latin typeface="Avenir" panose="02000503020000020003" pitchFamily="2" charset="0"/>
              </a:rPr>
              <a:t> and the </a:t>
            </a:r>
            <a:r>
              <a:rPr lang="nl-BE" altLang="nl-BE" sz="1400" dirty="0" err="1">
                <a:solidFill>
                  <a:srgbClr val="4094D1"/>
                </a:solidFill>
                <a:latin typeface="Avenir" panose="02000503020000020003" pitchFamily="2" charset="0"/>
              </a:rPr>
              <a:t>dreams</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that</a:t>
            </a:r>
            <a:r>
              <a:rPr lang="nl-BE" altLang="nl-BE" sz="1400" dirty="0">
                <a:solidFill>
                  <a:srgbClr val="4094D1"/>
                </a:solidFill>
                <a:latin typeface="Avenir" panose="02000503020000020003" pitchFamily="2" charset="0"/>
              </a:rPr>
              <a:t> I was </a:t>
            </a:r>
            <a:r>
              <a:rPr lang="nl-BE" altLang="nl-BE" sz="1400" dirty="0" err="1">
                <a:solidFill>
                  <a:srgbClr val="4094D1"/>
                </a:solidFill>
                <a:latin typeface="Avenir" panose="02000503020000020003" pitchFamily="2" charset="0"/>
              </a:rPr>
              <a:t>hoping</a:t>
            </a:r>
            <a:r>
              <a:rPr lang="nl-BE" altLang="nl-BE" sz="1400" dirty="0">
                <a:solidFill>
                  <a:srgbClr val="4094D1"/>
                </a:solidFill>
                <a:latin typeface="Avenir" panose="02000503020000020003" pitchFamily="2" charset="0"/>
              </a:rPr>
              <a:t> to </a:t>
            </a:r>
            <a:r>
              <a:rPr lang="nl-BE" altLang="nl-BE" sz="1400" dirty="0" err="1">
                <a:solidFill>
                  <a:srgbClr val="4094D1"/>
                </a:solidFill>
                <a:latin typeface="Avenir" panose="02000503020000020003" pitchFamily="2" charset="0"/>
              </a:rPr>
              <a:t>achieve</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Once</a:t>
            </a:r>
            <a:r>
              <a:rPr lang="nl-BE" altLang="nl-BE" sz="1400" dirty="0">
                <a:solidFill>
                  <a:srgbClr val="4094D1"/>
                </a:solidFill>
                <a:latin typeface="Avenir" panose="02000503020000020003" pitchFamily="2" charset="0"/>
              </a:rPr>
              <a:t> I </a:t>
            </a:r>
            <a:r>
              <a:rPr lang="nl-BE" altLang="nl-BE" sz="1400" dirty="0" err="1">
                <a:solidFill>
                  <a:srgbClr val="4094D1"/>
                </a:solidFill>
                <a:latin typeface="Avenir" panose="02000503020000020003" pitchFamily="2" charset="0"/>
              </a:rPr>
              <a:t>realised</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that</a:t>
            </a:r>
            <a:r>
              <a:rPr lang="nl-BE" altLang="nl-BE" sz="1400" dirty="0">
                <a:solidFill>
                  <a:srgbClr val="4094D1"/>
                </a:solidFill>
                <a:latin typeface="Avenir" panose="02000503020000020003" pitchFamily="2" charset="0"/>
              </a:rPr>
              <a:t> ‘I </a:t>
            </a:r>
            <a:r>
              <a:rPr lang="nl-BE" altLang="nl-BE" sz="1400" dirty="0" err="1">
                <a:solidFill>
                  <a:srgbClr val="4094D1"/>
                </a:solidFill>
                <a:latin typeface="Avenir" panose="02000503020000020003" pitchFamily="2" charset="0"/>
              </a:rPr>
              <a:t>am</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not</a:t>
            </a:r>
            <a:r>
              <a:rPr lang="nl-BE" altLang="nl-BE" sz="1400" dirty="0">
                <a:solidFill>
                  <a:srgbClr val="4094D1"/>
                </a:solidFill>
                <a:latin typeface="Avenir" panose="02000503020000020003" pitchFamily="2" charset="0"/>
              </a:rPr>
              <a:t> a rugby </a:t>
            </a:r>
            <a:r>
              <a:rPr lang="nl-BE" altLang="nl-BE" sz="1400" dirty="0" err="1">
                <a:solidFill>
                  <a:srgbClr val="4094D1"/>
                </a:solidFill>
                <a:latin typeface="Avenir" panose="02000503020000020003" pitchFamily="2" charset="0"/>
              </a:rPr>
              <a:t>player</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any</a:t>
            </a:r>
            <a:r>
              <a:rPr lang="nl-BE" altLang="nl-BE" sz="1400" dirty="0">
                <a:solidFill>
                  <a:srgbClr val="4094D1"/>
                </a:solidFill>
                <a:latin typeface="Avenir" panose="02000503020000020003" pitchFamily="2" charset="0"/>
              </a:rPr>
              <a:t> more’, </a:t>
            </a:r>
            <a:r>
              <a:rPr lang="nl-BE" altLang="nl-BE" sz="1400" dirty="0" err="1">
                <a:solidFill>
                  <a:srgbClr val="4094D1"/>
                </a:solidFill>
                <a:latin typeface="Avenir" panose="02000503020000020003" pitchFamily="2" charset="0"/>
              </a:rPr>
              <a:t>there</a:t>
            </a:r>
            <a:r>
              <a:rPr lang="nl-BE" altLang="nl-BE" sz="1400" dirty="0">
                <a:solidFill>
                  <a:srgbClr val="4094D1"/>
                </a:solidFill>
                <a:latin typeface="Avenir" panose="02000503020000020003" pitchFamily="2" charset="0"/>
              </a:rPr>
              <a:t> was a </a:t>
            </a:r>
            <a:r>
              <a:rPr lang="nl-BE" altLang="nl-BE" sz="1400" dirty="0" err="1">
                <a:solidFill>
                  <a:srgbClr val="4094D1"/>
                </a:solidFill>
                <a:latin typeface="Avenir" panose="02000503020000020003" pitchFamily="2" charset="0"/>
              </a:rPr>
              <a:t>really</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tough</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period</a:t>
            </a:r>
            <a:r>
              <a:rPr lang="nl-BE" altLang="nl-BE" sz="1400" dirty="0">
                <a:solidFill>
                  <a:srgbClr val="4094D1"/>
                </a:solidFill>
                <a:latin typeface="Avenir" panose="02000503020000020003" pitchFamily="2" charset="0"/>
              </a:rPr>
              <a:t>. It’s </a:t>
            </a:r>
            <a:r>
              <a:rPr lang="nl-BE" altLang="nl-BE" sz="1400" dirty="0" err="1">
                <a:solidFill>
                  <a:srgbClr val="4094D1"/>
                </a:solidFill>
                <a:latin typeface="Avenir" panose="02000503020000020003" pitchFamily="2" charset="0"/>
              </a:rPr>
              <a:t>such</a:t>
            </a:r>
            <a:r>
              <a:rPr lang="nl-BE" altLang="nl-BE" sz="1400" dirty="0">
                <a:solidFill>
                  <a:srgbClr val="4094D1"/>
                </a:solidFill>
                <a:latin typeface="Avenir" panose="02000503020000020003" pitchFamily="2" charset="0"/>
              </a:rPr>
              <a:t> a </a:t>
            </a:r>
            <a:r>
              <a:rPr lang="nl-BE" altLang="nl-BE" sz="1400" dirty="0" err="1">
                <a:solidFill>
                  <a:srgbClr val="4094D1"/>
                </a:solidFill>
                <a:latin typeface="Avenir" panose="02000503020000020003" pitchFamily="2" charset="0"/>
              </a:rPr>
              <a:t>destructive</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experience</a:t>
            </a:r>
            <a:r>
              <a:rPr lang="nl-BE" altLang="nl-BE" sz="1400" dirty="0">
                <a:solidFill>
                  <a:srgbClr val="4094D1"/>
                </a:solidFill>
                <a:latin typeface="Avenir" panose="02000503020000020003" pitchFamily="2" charset="0"/>
              </a:rPr>
              <a:t> on a personal level – </a:t>
            </a:r>
            <a:r>
              <a:rPr lang="nl-BE" altLang="nl-BE" sz="1400" dirty="0" err="1">
                <a:solidFill>
                  <a:srgbClr val="4094D1"/>
                </a:solidFill>
                <a:latin typeface="Avenir" panose="02000503020000020003" pitchFamily="2" charset="0"/>
              </a:rPr>
              <a:t>everything</a:t>
            </a:r>
            <a:r>
              <a:rPr lang="nl-BE" altLang="nl-BE" sz="1400" dirty="0">
                <a:solidFill>
                  <a:srgbClr val="4094D1"/>
                </a:solidFill>
                <a:latin typeface="Avenir" panose="02000503020000020003" pitchFamily="2" charset="0"/>
              </a:rPr>
              <a:t> is </a:t>
            </a:r>
            <a:r>
              <a:rPr lang="nl-BE" altLang="nl-BE" sz="1400" dirty="0" err="1">
                <a:solidFill>
                  <a:srgbClr val="4094D1"/>
                </a:solidFill>
                <a:latin typeface="Avenir" panose="02000503020000020003" pitchFamily="2" charset="0"/>
              </a:rPr>
              <a:t>affected</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by</a:t>
            </a:r>
            <a:r>
              <a:rPr lang="nl-BE" altLang="nl-BE" sz="1400" dirty="0">
                <a:solidFill>
                  <a:srgbClr val="4094D1"/>
                </a:solidFill>
                <a:latin typeface="Avenir" panose="02000503020000020003" pitchFamily="2" charset="0"/>
              </a:rPr>
              <a:t> it. That experience of feeling valued and adored. </a:t>
            </a:r>
            <a:r>
              <a:rPr lang="nl-BE" altLang="nl-BE" sz="1400" dirty="0" err="1">
                <a:solidFill>
                  <a:srgbClr val="4094D1"/>
                </a:solidFill>
                <a:latin typeface="Avenir" panose="02000503020000020003" pitchFamily="2" charset="0"/>
              </a:rPr>
              <a:t>Suddenly</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you’re</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not</a:t>
            </a:r>
            <a:r>
              <a:rPr lang="nl-BE" altLang="nl-BE" sz="1400" dirty="0">
                <a:solidFill>
                  <a:srgbClr val="4094D1"/>
                </a:solidFill>
                <a:latin typeface="Avenir" panose="02000503020000020003" pitchFamily="2" charset="0"/>
              </a:rPr>
              <a:t> as </a:t>
            </a:r>
            <a:r>
              <a:rPr lang="nl-BE" altLang="nl-BE" sz="1400" dirty="0" err="1">
                <a:solidFill>
                  <a:srgbClr val="4094D1"/>
                </a:solidFill>
                <a:latin typeface="Avenir" panose="02000503020000020003" pitchFamily="2" charset="0"/>
              </a:rPr>
              <a:t>good</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you’re</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not</a:t>
            </a:r>
            <a:r>
              <a:rPr lang="nl-BE" altLang="nl-BE" sz="1400" dirty="0">
                <a:solidFill>
                  <a:srgbClr val="4094D1"/>
                </a:solidFill>
                <a:latin typeface="Avenir" panose="02000503020000020003" pitchFamily="2" charset="0"/>
              </a:rPr>
              <a:t> in the limelight.”  </a:t>
            </a:r>
          </a:p>
          <a:p>
            <a:pPr marL="0" indent="0">
              <a:lnSpc>
                <a:spcPct val="110000"/>
              </a:lnSpc>
              <a:spcBef>
                <a:spcPts val="0"/>
              </a:spcBef>
              <a:buFontTx/>
              <a:buNone/>
            </a:pPr>
            <a:endParaRPr lang="nl-BE" altLang="nl-BE" sz="1400" dirty="0">
              <a:solidFill>
                <a:schemeClr val="bg1">
                  <a:lumMod val="50000"/>
                </a:schemeClr>
              </a:solidFill>
              <a:latin typeface="Avenir" panose="02000503020000020003" pitchFamily="2" charset="0"/>
            </a:endParaRPr>
          </a:p>
          <a:p>
            <a:pPr marL="0" indent="0">
              <a:lnSpc>
                <a:spcPct val="110000"/>
              </a:lnSpc>
              <a:spcBef>
                <a:spcPts val="0"/>
              </a:spcBef>
              <a:buFontTx/>
              <a:buNone/>
            </a:pPr>
            <a:r>
              <a:rPr lang="nl-BE" altLang="nl-BE" sz="1400" dirty="0">
                <a:solidFill>
                  <a:schemeClr val="bg1">
                    <a:lumMod val="50000"/>
                  </a:schemeClr>
                </a:solidFill>
                <a:latin typeface="Avenir" panose="02000503020000020003" pitchFamily="2" charset="0"/>
              </a:rPr>
              <a:t>(Ollie Phillips, World Sevens </a:t>
            </a:r>
            <a:r>
              <a:rPr lang="nl-BE" altLang="nl-BE" sz="1400" dirty="0" err="1">
                <a:solidFill>
                  <a:schemeClr val="bg1">
                    <a:lumMod val="50000"/>
                  </a:schemeClr>
                </a:solidFill>
                <a:latin typeface="Avenir" panose="02000503020000020003" pitchFamily="2" charset="0"/>
              </a:rPr>
              <a:t>Player</a:t>
            </a:r>
            <a:r>
              <a:rPr lang="nl-BE" altLang="nl-BE" sz="1400" dirty="0">
                <a:solidFill>
                  <a:schemeClr val="bg1">
                    <a:lumMod val="50000"/>
                  </a:schemeClr>
                </a:solidFill>
                <a:latin typeface="Avenir" panose="02000503020000020003" pitchFamily="2" charset="0"/>
              </a:rPr>
              <a:t> of the </a:t>
            </a:r>
            <a:r>
              <a:rPr lang="nl-BE" altLang="nl-BE" sz="1400" dirty="0" err="1">
                <a:solidFill>
                  <a:schemeClr val="bg1">
                    <a:lumMod val="50000"/>
                  </a:schemeClr>
                </a:solidFill>
                <a:latin typeface="Avenir" panose="02000503020000020003" pitchFamily="2" charset="0"/>
              </a:rPr>
              <a:t>Year</a:t>
            </a:r>
            <a:r>
              <a:rPr lang="nl-BE" altLang="nl-BE" sz="1400" dirty="0">
                <a:solidFill>
                  <a:schemeClr val="bg1">
                    <a:lumMod val="50000"/>
                  </a:schemeClr>
                </a:solidFill>
                <a:latin typeface="Avenir" panose="02000503020000020003" pitchFamily="2" charset="0"/>
              </a:rPr>
              <a:t> in 2009)</a:t>
            </a:r>
          </a:p>
          <a:p>
            <a:pPr marL="0" indent="0">
              <a:lnSpc>
                <a:spcPct val="110000"/>
              </a:lnSpc>
              <a:spcBef>
                <a:spcPts val="0"/>
              </a:spcBef>
              <a:buFontTx/>
              <a:buNone/>
            </a:pPr>
            <a:endParaRPr lang="nl-BE" altLang="nl-BE" sz="1400" dirty="0">
              <a:solidFill>
                <a:schemeClr val="bg1">
                  <a:lumMod val="50000"/>
                </a:schemeClr>
              </a:solidFill>
              <a:latin typeface="Avenir" panose="02000503020000020003" pitchFamily="2" charset="0"/>
            </a:endParaRPr>
          </a:p>
          <a:p>
            <a:pPr>
              <a:lnSpc>
                <a:spcPct val="110000"/>
              </a:lnSpc>
              <a:spcBef>
                <a:spcPts val="0"/>
              </a:spcBef>
            </a:pPr>
            <a:r>
              <a:rPr lang="nl-BE" altLang="nl-BE" sz="1400" dirty="0">
                <a:solidFill>
                  <a:srgbClr val="4094D1"/>
                </a:solidFill>
                <a:latin typeface="Avenir" panose="02000503020000020003" pitchFamily="2" charset="0"/>
              </a:rPr>
              <a:t>“The first time I </a:t>
            </a:r>
            <a:r>
              <a:rPr lang="nl-BE" altLang="nl-BE" sz="1400" dirty="0" err="1">
                <a:solidFill>
                  <a:srgbClr val="4094D1"/>
                </a:solidFill>
                <a:latin typeface="Avenir" panose="02000503020000020003" pitchFamily="2" charset="0"/>
              </a:rPr>
              <a:t>retired</a:t>
            </a:r>
            <a:r>
              <a:rPr lang="nl-BE" altLang="nl-BE" sz="1400" dirty="0">
                <a:solidFill>
                  <a:srgbClr val="4094D1"/>
                </a:solidFill>
                <a:latin typeface="Avenir" panose="02000503020000020003" pitchFamily="2" charset="0"/>
              </a:rPr>
              <a:t> I was 27 </a:t>
            </a:r>
            <a:r>
              <a:rPr lang="nl-BE" altLang="nl-BE" sz="1400" dirty="0" err="1">
                <a:solidFill>
                  <a:srgbClr val="4094D1"/>
                </a:solidFill>
                <a:latin typeface="Avenir" panose="02000503020000020003" pitchFamily="2" charset="0"/>
              </a:rPr>
              <a:t>after</a:t>
            </a:r>
            <a:r>
              <a:rPr lang="nl-BE" altLang="nl-BE" sz="1400" dirty="0">
                <a:solidFill>
                  <a:srgbClr val="4094D1"/>
                </a:solidFill>
                <a:latin typeface="Avenir" panose="02000503020000020003" pitchFamily="2" charset="0"/>
              </a:rPr>
              <a:t> the London </a:t>
            </a:r>
            <a:r>
              <a:rPr lang="nl-BE" altLang="nl-BE" sz="1400" dirty="0" err="1">
                <a:solidFill>
                  <a:srgbClr val="4094D1"/>
                </a:solidFill>
                <a:latin typeface="Avenir" panose="02000503020000020003" pitchFamily="2" charset="0"/>
              </a:rPr>
              <a:t>Olympics</a:t>
            </a:r>
            <a:r>
              <a:rPr lang="nl-BE" altLang="nl-BE" sz="1400" dirty="0">
                <a:solidFill>
                  <a:srgbClr val="4094D1"/>
                </a:solidFill>
                <a:latin typeface="Avenir" panose="02000503020000020003" pitchFamily="2" charset="0"/>
              </a:rPr>
              <a:t>. I </a:t>
            </a:r>
            <a:r>
              <a:rPr lang="nl-BE" altLang="nl-BE" sz="1400" dirty="0" err="1">
                <a:solidFill>
                  <a:srgbClr val="4094D1"/>
                </a:solidFill>
                <a:latin typeface="Avenir" panose="02000503020000020003" pitchFamily="2" charset="0"/>
              </a:rPr>
              <a:t>thought</a:t>
            </a:r>
            <a:r>
              <a:rPr lang="nl-BE" altLang="nl-BE" sz="1400" dirty="0">
                <a:solidFill>
                  <a:srgbClr val="4094D1"/>
                </a:solidFill>
                <a:latin typeface="Avenir" panose="02000503020000020003" pitchFamily="2" charset="0"/>
              </a:rPr>
              <a:t> ‘[…] </a:t>
            </a:r>
            <a:r>
              <a:rPr lang="nl-BE" altLang="nl-BE" sz="1400" dirty="0" err="1">
                <a:solidFill>
                  <a:srgbClr val="4094D1"/>
                </a:solidFill>
                <a:latin typeface="Avenir" panose="02000503020000020003" pitchFamily="2" charset="0"/>
              </a:rPr>
              <a:t>this</a:t>
            </a:r>
            <a:r>
              <a:rPr lang="nl-BE" altLang="nl-BE" sz="1400" dirty="0">
                <a:solidFill>
                  <a:srgbClr val="4094D1"/>
                </a:solidFill>
                <a:latin typeface="Avenir" panose="02000503020000020003" pitchFamily="2" charset="0"/>
              </a:rPr>
              <a:t> is the best </a:t>
            </a:r>
            <a:r>
              <a:rPr lang="nl-BE" altLang="nl-BE" sz="1400" dirty="0" err="1">
                <a:solidFill>
                  <a:srgbClr val="4094D1"/>
                </a:solidFill>
                <a:latin typeface="Avenir" panose="02000503020000020003" pitchFamily="2" charset="0"/>
              </a:rPr>
              <a:t>thing</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I’ll</a:t>
            </a:r>
            <a:r>
              <a:rPr lang="nl-BE" altLang="nl-BE" sz="1400" dirty="0">
                <a:solidFill>
                  <a:srgbClr val="4094D1"/>
                </a:solidFill>
                <a:latin typeface="Avenir" panose="02000503020000020003" pitchFamily="2" charset="0"/>
              </a:rPr>
              <a:t> ever do’. I </a:t>
            </a:r>
            <a:r>
              <a:rPr lang="nl-BE" altLang="nl-BE" sz="1400" dirty="0" err="1">
                <a:solidFill>
                  <a:srgbClr val="4094D1"/>
                </a:solidFill>
                <a:latin typeface="Avenir" panose="02000503020000020003" pitchFamily="2" charset="0"/>
              </a:rPr>
              <a:t>moved</a:t>
            </a:r>
            <a:r>
              <a:rPr lang="nl-BE" altLang="nl-BE" sz="1400" dirty="0">
                <a:solidFill>
                  <a:srgbClr val="4094D1"/>
                </a:solidFill>
                <a:latin typeface="Avenir" panose="02000503020000020003" pitchFamily="2" charset="0"/>
              </a:rPr>
              <a:t> back home to Kenya. </a:t>
            </a:r>
            <a:r>
              <a:rPr lang="nl-BE" altLang="nl-BE" sz="1400" dirty="0" err="1">
                <a:solidFill>
                  <a:srgbClr val="4094D1"/>
                </a:solidFill>
                <a:latin typeface="Avenir" panose="02000503020000020003" pitchFamily="2" charset="0"/>
              </a:rPr>
              <a:t>When</a:t>
            </a:r>
            <a:r>
              <a:rPr lang="nl-BE" altLang="nl-BE" sz="1400" dirty="0">
                <a:solidFill>
                  <a:srgbClr val="4094D1"/>
                </a:solidFill>
                <a:latin typeface="Avenir" panose="02000503020000020003" pitchFamily="2" charset="0"/>
              </a:rPr>
              <a:t> I </a:t>
            </a:r>
            <a:r>
              <a:rPr lang="nl-BE" altLang="nl-BE" sz="1400" dirty="0" err="1">
                <a:solidFill>
                  <a:srgbClr val="4094D1"/>
                </a:solidFill>
                <a:latin typeface="Avenir" panose="02000503020000020003" pitchFamily="2" charset="0"/>
              </a:rPr>
              <a:t>arrived</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there</a:t>
            </a:r>
            <a:r>
              <a:rPr lang="nl-BE" altLang="nl-BE" sz="1400" dirty="0">
                <a:solidFill>
                  <a:srgbClr val="4094D1"/>
                </a:solidFill>
                <a:latin typeface="Avenir" panose="02000503020000020003" pitchFamily="2" charset="0"/>
              </a:rPr>
              <a:t> was </a:t>
            </a:r>
            <a:r>
              <a:rPr lang="nl-BE" altLang="nl-BE" sz="1400" dirty="0" err="1">
                <a:solidFill>
                  <a:srgbClr val="4094D1"/>
                </a:solidFill>
                <a:latin typeface="Avenir" panose="02000503020000020003" pitchFamily="2" charset="0"/>
              </a:rPr>
              <a:t>this</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realisation</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that</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you’re</a:t>
            </a:r>
            <a:r>
              <a:rPr lang="nl-BE" altLang="nl-BE" sz="1400" dirty="0">
                <a:solidFill>
                  <a:srgbClr val="4094D1"/>
                </a:solidFill>
                <a:latin typeface="Avenir" panose="02000503020000020003" pitchFamily="2" charset="0"/>
              </a:rPr>
              <a:t> on </a:t>
            </a:r>
            <a:r>
              <a:rPr lang="nl-BE" altLang="nl-BE" sz="1400" dirty="0" err="1">
                <a:solidFill>
                  <a:srgbClr val="4094D1"/>
                </a:solidFill>
                <a:latin typeface="Avenir" panose="02000503020000020003" pitchFamily="2" charset="0"/>
              </a:rPr>
              <a:t>your</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own</a:t>
            </a:r>
            <a:r>
              <a:rPr lang="nl-BE" altLang="nl-BE" sz="1400" dirty="0">
                <a:solidFill>
                  <a:srgbClr val="4094D1"/>
                </a:solidFill>
                <a:latin typeface="Avenir" panose="02000503020000020003" pitchFamily="2" charset="0"/>
              </a:rPr>
              <a:t>. I </a:t>
            </a:r>
            <a:r>
              <a:rPr lang="nl-BE" altLang="nl-BE" sz="1400" dirty="0" err="1">
                <a:solidFill>
                  <a:srgbClr val="4094D1"/>
                </a:solidFill>
                <a:latin typeface="Avenir" panose="02000503020000020003" pitchFamily="2" charset="0"/>
              </a:rPr>
              <a:t>felt</a:t>
            </a:r>
            <a:r>
              <a:rPr lang="nl-BE" altLang="nl-BE" sz="1400" dirty="0">
                <a:solidFill>
                  <a:srgbClr val="4094D1"/>
                </a:solidFill>
                <a:latin typeface="Avenir" panose="02000503020000020003" pitchFamily="2" charset="0"/>
              </a:rPr>
              <a:t> lost. It was like I had </a:t>
            </a:r>
            <a:r>
              <a:rPr lang="nl-BE" altLang="nl-BE" sz="1400" dirty="0" err="1">
                <a:solidFill>
                  <a:srgbClr val="4094D1"/>
                </a:solidFill>
                <a:latin typeface="Avenir" panose="02000503020000020003" pitchFamily="2" charset="0"/>
              </a:rPr>
              <a:t>fallen</a:t>
            </a:r>
            <a:r>
              <a:rPr lang="nl-BE" altLang="nl-BE" sz="1400" dirty="0">
                <a:solidFill>
                  <a:srgbClr val="4094D1"/>
                </a:solidFill>
                <a:latin typeface="Avenir" panose="02000503020000020003" pitchFamily="2" charset="0"/>
              </a:rPr>
              <a:t> off a </a:t>
            </a:r>
            <a:r>
              <a:rPr lang="nl-BE" altLang="nl-BE" sz="1400" dirty="0" err="1">
                <a:solidFill>
                  <a:srgbClr val="4094D1"/>
                </a:solidFill>
                <a:latin typeface="Avenir" panose="02000503020000020003" pitchFamily="2" charset="0"/>
              </a:rPr>
              <a:t>cliff</a:t>
            </a:r>
            <a:r>
              <a:rPr lang="nl-BE" altLang="nl-BE" sz="1400" dirty="0">
                <a:solidFill>
                  <a:srgbClr val="4094D1"/>
                </a:solidFill>
                <a:latin typeface="Avenir" panose="02000503020000020003" pitchFamily="2" charset="0"/>
              </a:rPr>
              <a:t>. It </a:t>
            </a:r>
            <a:r>
              <a:rPr lang="nl-BE" altLang="nl-BE" sz="1400" dirty="0" err="1">
                <a:solidFill>
                  <a:srgbClr val="4094D1"/>
                </a:solidFill>
                <a:latin typeface="Avenir" panose="02000503020000020003" pitchFamily="2" charset="0"/>
              </a:rPr>
              <a:t>took</a:t>
            </a:r>
            <a:r>
              <a:rPr lang="nl-BE" altLang="nl-BE" sz="1400" dirty="0">
                <a:solidFill>
                  <a:srgbClr val="4094D1"/>
                </a:solidFill>
                <a:latin typeface="Avenir" panose="02000503020000020003" pitchFamily="2" charset="0"/>
              </a:rPr>
              <a:t> me </a:t>
            </a:r>
            <a:r>
              <a:rPr lang="nl-BE" altLang="nl-BE" sz="1400" dirty="0" err="1">
                <a:solidFill>
                  <a:srgbClr val="4094D1"/>
                </a:solidFill>
                <a:latin typeface="Avenir" panose="02000503020000020003" pitchFamily="2" charset="0"/>
              </a:rPr>
              <a:t>six</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months</a:t>
            </a:r>
            <a:r>
              <a:rPr lang="nl-BE" altLang="nl-BE" sz="1400" dirty="0">
                <a:solidFill>
                  <a:srgbClr val="4094D1"/>
                </a:solidFill>
                <a:latin typeface="Avenir" panose="02000503020000020003" pitchFamily="2" charset="0"/>
              </a:rPr>
              <a:t> to </a:t>
            </a:r>
            <a:r>
              <a:rPr lang="nl-BE" altLang="nl-BE" sz="1400" dirty="0" err="1">
                <a:solidFill>
                  <a:srgbClr val="4094D1"/>
                </a:solidFill>
                <a:latin typeface="Avenir" panose="02000503020000020003" pitchFamily="2" charset="0"/>
              </a:rPr>
              <a:t>find</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my</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feet</a:t>
            </a:r>
            <a:r>
              <a:rPr lang="nl-BE" altLang="nl-BE" sz="1400" dirty="0">
                <a:solidFill>
                  <a:srgbClr val="4094D1"/>
                </a:solidFill>
                <a:latin typeface="Avenir" panose="02000503020000020003" pitchFamily="2" charset="0"/>
              </a:rPr>
              <a:t>, but I was </a:t>
            </a:r>
            <a:r>
              <a:rPr lang="nl-BE" altLang="nl-BE" sz="1400" dirty="0" err="1">
                <a:solidFill>
                  <a:srgbClr val="4094D1"/>
                </a:solidFill>
                <a:latin typeface="Avenir" panose="02000503020000020003" pitchFamily="2" charset="0"/>
              </a:rPr>
              <a:t>still</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looking</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for</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that</a:t>
            </a:r>
            <a:r>
              <a:rPr lang="nl-BE" altLang="nl-BE" sz="1400" dirty="0">
                <a:solidFill>
                  <a:srgbClr val="4094D1"/>
                </a:solidFill>
                <a:latin typeface="Avenir" panose="02000503020000020003" pitchFamily="2" charset="0"/>
              </a:rPr>
              <a:t> </a:t>
            </a:r>
            <a:r>
              <a:rPr lang="nl-BE" altLang="nl-BE" sz="1400" dirty="0" err="1">
                <a:solidFill>
                  <a:srgbClr val="4094D1"/>
                </a:solidFill>
                <a:latin typeface="Avenir" panose="02000503020000020003" pitchFamily="2" charset="0"/>
              </a:rPr>
              <a:t>identity</a:t>
            </a:r>
            <a:r>
              <a:rPr lang="nl-BE" altLang="nl-BE" sz="1400" dirty="0">
                <a:solidFill>
                  <a:srgbClr val="4094D1"/>
                </a:solidFill>
                <a:latin typeface="Avenir" panose="02000503020000020003" pitchFamily="2" charset="0"/>
              </a:rPr>
              <a:t>. “ </a:t>
            </a:r>
          </a:p>
          <a:p>
            <a:pPr>
              <a:lnSpc>
                <a:spcPct val="110000"/>
              </a:lnSpc>
              <a:spcBef>
                <a:spcPts val="0"/>
              </a:spcBef>
            </a:pPr>
            <a:endParaRPr lang="nl-BE" altLang="nl-BE" sz="1400" dirty="0">
              <a:solidFill>
                <a:schemeClr val="bg1">
                  <a:lumMod val="50000"/>
                </a:schemeClr>
              </a:solidFill>
              <a:latin typeface="Avenir" panose="02000503020000020003" pitchFamily="2" charset="0"/>
            </a:endParaRPr>
          </a:p>
          <a:p>
            <a:pPr>
              <a:lnSpc>
                <a:spcPct val="110000"/>
              </a:lnSpc>
              <a:spcBef>
                <a:spcPts val="0"/>
              </a:spcBef>
            </a:pPr>
            <a:r>
              <a:rPr lang="nl-BE" altLang="nl-BE" sz="1400" dirty="0">
                <a:solidFill>
                  <a:schemeClr val="bg1">
                    <a:lumMod val="50000"/>
                  </a:schemeClr>
                </a:solidFill>
                <a:latin typeface="Avenir" panose="02000503020000020003" pitchFamily="2" charset="0"/>
              </a:rPr>
              <a:t>(Christa </a:t>
            </a:r>
            <a:r>
              <a:rPr lang="nl-BE" altLang="nl-BE" sz="1400" dirty="0" err="1">
                <a:solidFill>
                  <a:schemeClr val="bg1">
                    <a:lumMod val="50000"/>
                  </a:schemeClr>
                </a:solidFill>
                <a:latin typeface="Avenir" panose="02000503020000020003" pitchFamily="2" charset="0"/>
              </a:rPr>
              <a:t>Cullen</a:t>
            </a:r>
            <a:r>
              <a:rPr lang="nl-BE" altLang="nl-BE" sz="1400" dirty="0">
                <a:solidFill>
                  <a:schemeClr val="bg1">
                    <a:lumMod val="50000"/>
                  </a:schemeClr>
                </a:solidFill>
                <a:latin typeface="Avenir" panose="02000503020000020003" pitchFamily="2" charset="0"/>
              </a:rPr>
              <a:t>, winner of hockey </a:t>
            </a:r>
            <a:r>
              <a:rPr lang="nl-BE" altLang="nl-BE" sz="1400" dirty="0" err="1">
                <a:solidFill>
                  <a:schemeClr val="bg1">
                    <a:lumMod val="50000"/>
                  </a:schemeClr>
                </a:solidFill>
                <a:latin typeface="Avenir" panose="02000503020000020003" pitchFamily="2" charset="0"/>
              </a:rPr>
              <a:t>bronze</a:t>
            </a:r>
            <a:r>
              <a:rPr lang="nl-BE" altLang="nl-BE" sz="1400" dirty="0">
                <a:solidFill>
                  <a:schemeClr val="bg1">
                    <a:lumMod val="50000"/>
                  </a:schemeClr>
                </a:solidFill>
                <a:latin typeface="Avenir" panose="02000503020000020003" pitchFamily="2" charset="0"/>
              </a:rPr>
              <a:t> </a:t>
            </a:r>
            <a:r>
              <a:rPr lang="nl-BE" altLang="nl-BE" sz="1400" dirty="0" err="1">
                <a:solidFill>
                  <a:schemeClr val="bg1">
                    <a:lumMod val="50000"/>
                  </a:schemeClr>
                </a:solidFill>
                <a:latin typeface="Avenir" panose="02000503020000020003" pitchFamily="2" charset="0"/>
              </a:rPr>
              <a:t>medal</a:t>
            </a:r>
            <a:r>
              <a:rPr lang="nl-BE" altLang="nl-BE" sz="1400" dirty="0">
                <a:solidFill>
                  <a:schemeClr val="bg1">
                    <a:lumMod val="50000"/>
                  </a:schemeClr>
                </a:solidFill>
                <a:latin typeface="Avenir" panose="02000503020000020003" pitchFamily="2" charset="0"/>
              </a:rPr>
              <a:t> at 2012 </a:t>
            </a:r>
            <a:r>
              <a:rPr lang="nl-BE" altLang="nl-BE" sz="1400" dirty="0" err="1">
                <a:solidFill>
                  <a:schemeClr val="bg1">
                    <a:lumMod val="50000"/>
                  </a:schemeClr>
                </a:solidFill>
                <a:latin typeface="Avenir" panose="02000503020000020003" pitchFamily="2" charset="0"/>
              </a:rPr>
              <a:t>Olympics</a:t>
            </a:r>
            <a:r>
              <a:rPr lang="nl-BE" altLang="nl-BE" sz="1400" dirty="0">
                <a:solidFill>
                  <a:schemeClr val="bg1">
                    <a:lumMod val="50000"/>
                  </a:schemeClr>
                </a:solidFill>
                <a:latin typeface="Avenir" panose="02000503020000020003" pitchFamily="2" charset="0"/>
              </a:rPr>
              <a:t>)</a:t>
            </a:r>
            <a:endParaRPr lang="nl-NL" altLang="nl-BE" sz="1400" dirty="0">
              <a:solidFill>
                <a:schemeClr val="bg1">
                  <a:lumMod val="50000"/>
                </a:schemeClr>
              </a:solidFill>
              <a:latin typeface="Avenir" panose="02000503020000020003" pitchFamily="2" charset="0"/>
            </a:endParaRPr>
          </a:p>
          <a:p>
            <a:pPr marL="0" indent="0">
              <a:lnSpc>
                <a:spcPct val="110000"/>
              </a:lnSpc>
              <a:spcBef>
                <a:spcPts val="0"/>
              </a:spcBef>
              <a:buFontTx/>
              <a:buNone/>
            </a:pPr>
            <a:endParaRPr lang="nl-NL" altLang="nl-BE" sz="1400" dirty="0">
              <a:solidFill>
                <a:schemeClr val="bg1">
                  <a:lumMod val="50000"/>
                </a:schemeClr>
              </a:solidFill>
              <a:latin typeface="Avenir" panose="02000503020000020003" pitchFamily="2" charset="0"/>
            </a:endParaRPr>
          </a:p>
        </p:txBody>
      </p:sp>
    </p:spTree>
    <p:extLst>
      <p:ext uri="{BB962C8B-B14F-4D97-AF65-F5344CB8AC3E}">
        <p14:creationId xmlns:p14="http://schemas.microsoft.com/office/powerpoint/2010/main" val="20166967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3</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424961" y="372131"/>
            <a:ext cx="7772400" cy="521493"/>
          </a:xfrm>
        </p:spPr>
        <p:txBody>
          <a:bodyPr anchor="t">
            <a:noAutofit/>
          </a:bodyPr>
          <a:lstStyle>
            <a:lvl1pPr algn="l">
              <a:defRPr sz="3600" b="1"/>
            </a:lvl1pPr>
          </a:lstStyle>
          <a:p>
            <a:r>
              <a:rPr lang="en-US" b="0" dirty="0">
                <a:solidFill>
                  <a:srgbClr val="22568B"/>
                </a:solidFill>
                <a:latin typeface="Avenir" panose="02000503020000020003" pitchFamily="2" charset="0"/>
                <a:cs typeface="Shree Devanagari 714" panose="02000600000000000000" pitchFamily="2" charset="0"/>
              </a:rPr>
              <a:t>Background</a:t>
            </a:r>
            <a:br>
              <a:rPr lang="en-US" dirty="0">
                <a:latin typeface="Avenir" panose="02000503020000020003" pitchFamily="2" charset="0"/>
              </a:rPr>
            </a:br>
            <a:endParaRPr lang="en-US" dirty="0">
              <a:latin typeface="Avenir" panose="02000503020000020003" pitchFamily="2" charset="0"/>
            </a:endParaRPr>
          </a:p>
        </p:txBody>
      </p:sp>
      <p:sp>
        <p:nvSpPr>
          <p:cNvPr id="8" name="Content Placeholder 2">
            <a:extLst>
              <a:ext uri="{FF2B5EF4-FFF2-40B4-BE49-F238E27FC236}">
                <a16:creationId xmlns:a16="http://schemas.microsoft.com/office/drawing/2014/main" id="{68AF17C5-4836-46DA-81D6-58CE7E079EF5}"/>
              </a:ext>
            </a:extLst>
          </p:cNvPr>
          <p:cNvSpPr txBox="1">
            <a:spLocks/>
          </p:cNvSpPr>
          <p:nvPr/>
        </p:nvSpPr>
        <p:spPr>
          <a:xfrm>
            <a:off x="114244" y="1718823"/>
            <a:ext cx="8314679" cy="4087547"/>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0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a:lstStyle>
          <a:p>
            <a:pPr marL="342900" indent="-342900" fontAlgn="auto">
              <a:lnSpc>
                <a:spcPct val="90000"/>
              </a:lnSpc>
              <a:spcAft>
                <a:spcPts val="0"/>
              </a:spcAft>
              <a:buFont typeface="Arial" pitchFamily="34" charset="0"/>
              <a:buChar char="•"/>
            </a:pPr>
            <a:r>
              <a:rPr lang="nl-BE" sz="1800" dirty="0">
                <a:latin typeface="Avenir"/>
              </a:rPr>
              <a:t>Career transitions </a:t>
            </a:r>
            <a:r>
              <a:rPr lang="nl-BE" sz="1800" dirty="0">
                <a:latin typeface="Avenir"/>
              </a:rPr>
              <a:t>in sport (e.g., retirement) involve negotiating </a:t>
            </a:r>
            <a:r>
              <a:rPr lang="nl-BE" sz="1800" i="1" dirty="0">
                <a:latin typeface="Avenir"/>
              </a:rPr>
              <a:t>identity</a:t>
            </a:r>
            <a:r>
              <a:rPr lang="nl-BE" sz="1800" i="1" dirty="0">
                <a:latin typeface="Avenir"/>
              </a:rPr>
              <a:t> change; </a:t>
            </a:r>
            <a:r>
              <a:rPr lang="nl-BE" sz="1800" dirty="0">
                <a:latin typeface="Avenir"/>
              </a:rPr>
              <a:t>most notably identity loss, but also</a:t>
            </a:r>
            <a:r>
              <a:rPr lang="nl-BE" sz="1800" i="1" dirty="0">
                <a:latin typeface="Avenir"/>
              </a:rPr>
              <a:t> </a:t>
            </a:r>
            <a:r>
              <a:rPr lang="nl-BE" sz="1800" dirty="0">
                <a:latin typeface="Avenir"/>
              </a:rPr>
              <a:t>identity gain.</a:t>
            </a:r>
          </a:p>
          <a:p>
            <a:pPr marL="342900" indent="-342900" fontAlgn="auto">
              <a:lnSpc>
                <a:spcPct val="90000"/>
              </a:lnSpc>
              <a:spcAft>
                <a:spcPts val="0"/>
              </a:spcAft>
              <a:buFont typeface="Arial" pitchFamily="34" charset="0"/>
              <a:buChar char="•"/>
            </a:pPr>
            <a:r>
              <a:rPr lang="nl-BE" sz="1800" i="1" dirty="0" err="1">
                <a:latin typeface="Avenir"/>
              </a:rPr>
              <a:t>Athletic</a:t>
            </a:r>
            <a:r>
              <a:rPr lang="nl-BE" sz="1800" i="1" dirty="0">
                <a:latin typeface="Avenir"/>
              </a:rPr>
              <a:t> </a:t>
            </a:r>
            <a:r>
              <a:rPr lang="nl-BE" sz="1800" i="1" dirty="0" err="1">
                <a:latin typeface="Avenir"/>
              </a:rPr>
              <a:t>identity</a:t>
            </a:r>
            <a:r>
              <a:rPr lang="nl-BE" sz="1800" dirty="0">
                <a:latin typeface="Avenir"/>
              </a:rPr>
              <a:t>: the </a:t>
            </a:r>
            <a:r>
              <a:rPr lang="nl-BE" sz="1800" dirty="0" err="1">
                <a:latin typeface="Avenir"/>
              </a:rPr>
              <a:t>extent</a:t>
            </a:r>
            <a:r>
              <a:rPr lang="nl-BE" sz="1800" dirty="0">
                <a:latin typeface="Avenir"/>
              </a:rPr>
              <a:t> to </a:t>
            </a:r>
            <a:r>
              <a:rPr lang="nl-BE" sz="1800" dirty="0" err="1">
                <a:latin typeface="Avenir"/>
              </a:rPr>
              <a:t>which</a:t>
            </a:r>
            <a:r>
              <a:rPr lang="nl-BE" sz="1800" dirty="0">
                <a:latin typeface="Avenir"/>
              </a:rPr>
              <a:t> </a:t>
            </a:r>
            <a:r>
              <a:rPr lang="nl-BE" sz="1800" dirty="0" err="1">
                <a:latin typeface="Avenir"/>
              </a:rPr>
              <a:t>an</a:t>
            </a:r>
            <a:r>
              <a:rPr lang="nl-BE" sz="1800" dirty="0">
                <a:latin typeface="Avenir"/>
              </a:rPr>
              <a:t> </a:t>
            </a:r>
            <a:r>
              <a:rPr lang="nl-BE" sz="1800" dirty="0" err="1">
                <a:latin typeface="Avenir"/>
              </a:rPr>
              <a:t>individual</a:t>
            </a:r>
            <a:r>
              <a:rPr lang="nl-BE" sz="1800" dirty="0">
                <a:latin typeface="Avenir"/>
              </a:rPr>
              <a:t> </a:t>
            </a:r>
            <a:r>
              <a:rPr lang="nl-BE" sz="1800" dirty="0" err="1">
                <a:latin typeface="Avenir"/>
              </a:rPr>
              <a:t>identifies</a:t>
            </a:r>
            <a:r>
              <a:rPr lang="nl-BE" sz="1800" dirty="0">
                <a:latin typeface="Avenir"/>
              </a:rPr>
              <a:t> </a:t>
            </a:r>
            <a:r>
              <a:rPr lang="nl-BE" sz="1800" dirty="0" err="1">
                <a:latin typeface="Avenir"/>
              </a:rPr>
              <a:t>with</a:t>
            </a:r>
            <a:r>
              <a:rPr lang="nl-BE" sz="1800" dirty="0">
                <a:latin typeface="Avenir"/>
              </a:rPr>
              <a:t> the </a:t>
            </a:r>
            <a:r>
              <a:rPr lang="nl-BE" sz="1800" dirty="0" err="1">
                <a:latin typeface="Avenir"/>
              </a:rPr>
              <a:t>athletic</a:t>
            </a:r>
            <a:r>
              <a:rPr lang="nl-BE" sz="1800" dirty="0">
                <a:latin typeface="Avenir"/>
              </a:rPr>
              <a:t> </a:t>
            </a:r>
            <a:r>
              <a:rPr lang="nl-BE" sz="1800" dirty="0" err="1">
                <a:latin typeface="Avenir"/>
              </a:rPr>
              <a:t>role</a:t>
            </a:r>
            <a:r>
              <a:rPr lang="nl-BE" sz="1800" dirty="0">
                <a:latin typeface="Avenir"/>
              </a:rPr>
              <a:t>.</a:t>
            </a:r>
          </a:p>
          <a:p>
            <a:pPr marL="342900" indent="-342900" fontAlgn="auto">
              <a:lnSpc>
                <a:spcPct val="90000"/>
              </a:lnSpc>
              <a:spcAft>
                <a:spcPts val="0"/>
              </a:spcAft>
              <a:buFont typeface="Arial" pitchFamily="34" charset="0"/>
              <a:buChar char="•"/>
            </a:pPr>
            <a:r>
              <a:rPr lang="nl-BE" sz="1800" dirty="0">
                <a:latin typeface="Avenir"/>
              </a:rPr>
              <a:t>Common </a:t>
            </a:r>
            <a:r>
              <a:rPr lang="nl-BE" sz="1800" dirty="0" err="1">
                <a:latin typeface="Avenir"/>
              </a:rPr>
              <a:t>experience</a:t>
            </a:r>
            <a:r>
              <a:rPr lang="nl-BE" sz="1800" dirty="0">
                <a:latin typeface="Avenir"/>
              </a:rPr>
              <a:t> of </a:t>
            </a:r>
            <a:r>
              <a:rPr lang="nl-BE" sz="1800" i="1" dirty="0" err="1">
                <a:latin typeface="Avenir"/>
              </a:rPr>
              <a:t>identity</a:t>
            </a:r>
            <a:r>
              <a:rPr lang="nl-BE" sz="1800" i="1" dirty="0">
                <a:latin typeface="Avenir"/>
              </a:rPr>
              <a:t> </a:t>
            </a:r>
            <a:r>
              <a:rPr lang="nl-BE" sz="1800" i="1" dirty="0" err="1">
                <a:latin typeface="Avenir"/>
              </a:rPr>
              <a:t>foreclosure</a:t>
            </a:r>
            <a:r>
              <a:rPr lang="nl-BE" sz="1800" dirty="0">
                <a:latin typeface="Avenir"/>
              </a:rPr>
              <a:t>: </a:t>
            </a:r>
            <a:r>
              <a:rPr lang="nl-BE" sz="1800" dirty="0" err="1">
                <a:latin typeface="Avenir"/>
              </a:rPr>
              <a:t>early</a:t>
            </a:r>
            <a:r>
              <a:rPr lang="nl-BE" sz="1800" dirty="0">
                <a:latin typeface="Avenir"/>
              </a:rPr>
              <a:t> personal commitment to </a:t>
            </a:r>
            <a:r>
              <a:rPr lang="nl-BE" sz="1800" dirty="0" err="1">
                <a:latin typeface="Avenir"/>
              </a:rPr>
              <a:t>an</a:t>
            </a:r>
            <a:r>
              <a:rPr lang="nl-BE" sz="1800" dirty="0">
                <a:latin typeface="Avenir"/>
              </a:rPr>
              <a:t> </a:t>
            </a:r>
            <a:r>
              <a:rPr lang="nl-BE" sz="1800" dirty="0" err="1">
                <a:latin typeface="Avenir"/>
              </a:rPr>
              <a:t>athletic</a:t>
            </a:r>
            <a:r>
              <a:rPr lang="nl-BE" sz="1800" dirty="0">
                <a:latin typeface="Avenir"/>
              </a:rPr>
              <a:t> </a:t>
            </a:r>
            <a:r>
              <a:rPr lang="nl-BE" sz="1800" dirty="0" err="1">
                <a:latin typeface="Avenir"/>
              </a:rPr>
              <a:t>role</a:t>
            </a:r>
            <a:r>
              <a:rPr lang="nl-BE" sz="1800" dirty="0">
                <a:latin typeface="Avenir"/>
              </a:rPr>
              <a:t> </a:t>
            </a:r>
            <a:r>
              <a:rPr lang="nl-BE" sz="1800" dirty="0" err="1">
                <a:latin typeface="Avenir"/>
              </a:rPr>
              <a:t>with</a:t>
            </a:r>
            <a:r>
              <a:rPr lang="nl-BE" sz="1800" dirty="0">
                <a:latin typeface="Avenir"/>
              </a:rPr>
              <a:t> </a:t>
            </a:r>
            <a:r>
              <a:rPr lang="nl-BE" sz="1800" dirty="0" err="1">
                <a:latin typeface="Avenir"/>
              </a:rPr>
              <a:t>little</a:t>
            </a:r>
            <a:r>
              <a:rPr lang="nl-BE" sz="1800" dirty="0">
                <a:latin typeface="Avenir"/>
              </a:rPr>
              <a:t> </a:t>
            </a:r>
            <a:r>
              <a:rPr lang="nl-BE" sz="1800" dirty="0" err="1">
                <a:latin typeface="Avenir"/>
              </a:rPr>
              <a:t>exploration</a:t>
            </a:r>
            <a:r>
              <a:rPr lang="nl-BE" sz="1800" dirty="0">
                <a:latin typeface="Avenir"/>
              </a:rPr>
              <a:t> of </a:t>
            </a:r>
            <a:r>
              <a:rPr lang="nl-BE" sz="1800" dirty="0" err="1">
                <a:latin typeface="Avenir"/>
              </a:rPr>
              <a:t>alternatives</a:t>
            </a:r>
            <a:r>
              <a:rPr lang="nl-BE" sz="1800" dirty="0">
                <a:latin typeface="Avenir"/>
              </a:rPr>
              <a:t>.  </a:t>
            </a:r>
          </a:p>
          <a:p>
            <a:pPr marL="342900" indent="-342900" fontAlgn="auto">
              <a:lnSpc>
                <a:spcPct val="90000"/>
              </a:lnSpc>
              <a:spcAft>
                <a:spcPts val="0"/>
              </a:spcAft>
              <a:buFont typeface="Arial" pitchFamily="34" charset="0"/>
              <a:buChar char="•"/>
            </a:pPr>
            <a:r>
              <a:rPr lang="nl-BE" sz="1800" dirty="0">
                <a:latin typeface="Avenir"/>
              </a:rPr>
              <a:t>Foreclosure is particualrly problematic </a:t>
            </a:r>
            <a:r>
              <a:rPr lang="nl-BE" sz="1800" dirty="0">
                <a:latin typeface="Avenir"/>
              </a:rPr>
              <a:t>when having to deal with career transitions, particularly f retirement. </a:t>
            </a:r>
          </a:p>
        </p:txBody>
      </p:sp>
      <p:pic>
        <p:nvPicPr>
          <p:cNvPr id="4098" name="Picture 2" descr="Retirement From Sport and the Loss of Athletic Identity - Sports Conflict  Institute">
            <a:extLst>
              <a:ext uri="{FF2B5EF4-FFF2-40B4-BE49-F238E27FC236}">
                <a16:creationId xmlns:a16="http://schemas.microsoft.com/office/drawing/2014/main" id="{3B070C04-A9E8-4DBC-A7EF-23742A9406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6609" y="3832860"/>
            <a:ext cx="1849029" cy="1232686"/>
          </a:xfrm>
          <a:prstGeom prst="rect">
            <a:avLst/>
          </a:prstGeom>
          <a:noFill/>
          <a:effectLst>
            <a:softEdge rad="190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11715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4</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55998" y="1712393"/>
            <a:ext cx="9144000" cy="3643086"/>
          </a:xfrm>
        </p:spPr>
        <p:txBody>
          <a:bodyPr>
            <a:normAutofit/>
          </a:bodyPr>
          <a:lstStyle/>
          <a:p>
            <a:pPr marL="342900" indent="-342900">
              <a:lnSpc>
                <a:spcPct val="90000"/>
              </a:lnSpc>
              <a:buFont typeface="Arial" panose="020B0604020202020204" pitchFamily="34" charset="0"/>
              <a:buChar char="•"/>
            </a:pPr>
            <a:r>
              <a:rPr lang="nl-BE" dirty="0" err="1">
                <a:solidFill>
                  <a:schemeClr val="tx1"/>
                </a:solidFill>
                <a:latin typeface="Avenir"/>
              </a:rPr>
              <a:t>Erikson’s</a:t>
            </a:r>
            <a:r>
              <a:rPr lang="nl-BE" dirty="0">
                <a:solidFill>
                  <a:schemeClr val="tx1"/>
                </a:solidFill>
                <a:latin typeface="Avenir"/>
              </a:rPr>
              <a:t> (1959) </a:t>
            </a:r>
            <a:r>
              <a:rPr lang="nl-BE" dirty="0" err="1">
                <a:solidFill>
                  <a:schemeClr val="tx1"/>
                </a:solidFill>
                <a:latin typeface="Avenir"/>
              </a:rPr>
              <a:t>eight</a:t>
            </a:r>
            <a:r>
              <a:rPr lang="nl-BE" dirty="0">
                <a:solidFill>
                  <a:schemeClr val="tx1"/>
                </a:solidFill>
                <a:latin typeface="Avenir"/>
              </a:rPr>
              <a:t> </a:t>
            </a:r>
            <a:r>
              <a:rPr lang="nl-BE" dirty="0" err="1">
                <a:solidFill>
                  <a:schemeClr val="tx1"/>
                </a:solidFill>
                <a:latin typeface="Avenir"/>
              </a:rPr>
              <a:t>successive</a:t>
            </a:r>
            <a:r>
              <a:rPr lang="nl-BE" dirty="0">
                <a:solidFill>
                  <a:schemeClr val="tx1"/>
                </a:solidFill>
                <a:latin typeface="Avenir"/>
              </a:rPr>
              <a:t> stages: </a:t>
            </a:r>
            <a:r>
              <a:rPr lang="nl-BE" dirty="0" err="1">
                <a:solidFill>
                  <a:schemeClr val="tx1"/>
                </a:solidFill>
                <a:latin typeface="Avenir"/>
              </a:rPr>
              <a:t>each</a:t>
            </a:r>
            <a:r>
              <a:rPr lang="nl-BE" dirty="0">
                <a:solidFill>
                  <a:schemeClr val="tx1"/>
                </a:solidFill>
                <a:latin typeface="Avenir"/>
              </a:rPr>
              <a:t> stage offers </a:t>
            </a:r>
            <a:r>
              <a:rPr lang="nl-BE" dirty="0" err="1">
                <a:solidFill>
                  <a:schemeClr val="tx1"/>
                </a:solidFill>
                <a:latin typeface="Avenir"/>
              </a:rPr>
              <a:t>unique</a:t>
            </a:r>
            <a:r>
              <a:rPr lang="nl-BE" dirty="0">
                <a:solidFill>
                  <a:schemeClr val="tx1"/>
                </a:solidFill>
                <a:latin typeface="Avenir"/>
              </a:rPr>
              <a:t> </a:t>
            </a:r>
            <a:r>
              <a:rPr lang="nl-BE" dirty="0" err="1">
                <a:solidFill>
                  <a:schemeClr val="tx1"/>
                </a:solidFill>
                <a:latin typeface="Avenir"/>
              </a:rPr>
              <a:t>psychosocial</a:t>
            </a:r>
            <a:r>
              <a:rPr lang="nl-BE" dirty="0">
                <a:solidFill>
                  <a:schemeClr val="tx1"/>
                </a:solidFill>
                <a:latin typeface="Avenir"/>
              </a:rPr>
              <a:t> </a:t>
            </a:r>
            <a:r>
              <a:rPr lang="nl-BE" dirty="0" err="1">
                <a:solidFill>
                  <a:schemeClr val="tx1"/>
                </a:solidFill>
                <a:latin typeface="Avenir"/>
              </a:rPr>
              <a:t>challenges</a:t>
            </a:r>
            <a:r>
              <a:rPr lang="nl-BE" dirty="0">
                <a:solidFill>
                  <a:schemeClr val="tx1"/>
                </a:solidFill>
                <a:latin typeface="Avenir"/>
              </a:rPr>
              <a:t>, </a:t>
            </a:r>
            <a:r>
              <a:rPr lang="nl-BE" dirty="0" err="1">
                <a:solidFill>
                  <a:schemeClr val="tx1"/>
                </a:solidFill>
                <a:latin typeface="Avenir"/>
              </a:rPr>
              <a:t>which</a:t>
            </a:r>
            <a:r>
              <a:rPr lang="nl-BE" dirty="0">
                <a:solidFill>
                  <a:schemeClr val="tx1"/>
                </a:solidFill>
                <a:latin typeface="Avenir"/>
              </a:rPr>
              <a:t> </a:t>
            </a:r>
            <a:r>
              <a:rPr lang="nl-BE" dirty="0" err="1">
                <a:solidFill>
                  <a:schemeClr val="tx1"/>
                </a:solidFill>
                <a:latin typeface="Avenir"/>
              </a:rPr>
              <a:t>should</a:t>
            </a:r>
            <a:r>
              <a:rPr lang="nl-BE" dirty="0">
                <a:solidFill>
                  <a:schemeClr val="tx1"/>
                </a:solidFill>
                <a:latin typeface="Avenir"/>
              </a:rPr>
              <a:t> </a:t>
            </a:r>
            <a:r>
              <a:rPr lang="nl-BE" dirty="0" err="1">
                <a:solidFill>
                  <a:schemeClr val="tx1"/>
                </a:solidFill>
                <a:latin typeface="Avenir"/>
              </a:rPr>
              <a:t>be</a:t>
            </a:r>
            <a:r>
              <a:rPr lang="nl-BE" dirty="0">
                <a:solidFill>
                  <a:schemeClr val="tx1"/>
                </a:solidFill>
                <a:latin typeface="Avenir"/>
              </a:rPr>
              <a:t> </a:t>
            </a:r>
            <a:r>
              <a:rPr lang="nl-BE" dirty="0" err="1">
                <a:solidFill>
                  <a:schemeClr val="tx1"/>
                </a:solidFill>
                <a:latin typeface="Avenir"/>
              </a:rPr>
              <a:t>resolved</a:t>
            </a:r>
            <a:r>
              <a:rPr lang="nl-BE" dirty="0">
                <a:solidFill>
                  <a:schemeClr val="tx1"/>
                </a:solidFill>
                <a:latin typeface="Avenir"/>
              </a:rPr>
              <a:t> </a:t>
            </a:r>
            <a:r>
              <a:rPr lang="nl-BE" dirty="0" err="1">
                <a:solidFill>
                  <a:schemeClr val="tx1"/>
                </a:solidFill>
                <a:latin typeface="Avenir"/>
              </a:rPr>
              <a:t>for</a:t>
            </a:r>
            <a:r>
              <a:rPr lang="nl-BE" dirty="0">
                <a:solidFill>
                  <a:schemeClr val="tx1"/>
                </a:solidFill>
                <a:latin typeface="Avenir"/>
              </a:rPr>
              <a:t> </a:t>
            </a:r>
            <a:r>
              <a:rPr lang="nl-BE" dirty="0" err="1">
                <a:solidFill>
                  <a:schemeClr val="tx1"/>
                </a:solidFill>
                <a:latin typeface="Avenir"/>
              </a:rPr>
              <a:t>successful</a:t>
            </a:r>
            <a:r>
              <a:rPr lang="nl-BE" dirty="0">
                <a:solidFill>
                  <a:schemeClr val="tx1"/>
                </a:solidFill>
                <a:latin typeface="Avenir"/>
              </a:rPr>
              <a:t> </a:t>
            </a:r>
            <a:r>
              <a:rPr lang="nl-BE" dirty="0" err="1">
                <a:solidFill>
                  <a:schemeClr val="tx1"/>
                </a:solidFill>
                <a:latin typeface="Avenir"/>
              </a:rPr>
              <a:t>transition</a:t>
            </a:r>
            <a:r>
              <a:rPr lang="nl-BE" dirty="0">
                <a:solidFill>
                  <a:schemeClr val="tx1"/>
                </a:solidFill>
                <a:latin typeface="Avenir"/>
              </a:rPr>
              <a:t> to next stage.</a:t>
            </a:r>
          </a:p>
          <a:p>
            <a:pPr marL="342900" indent="-342900">
              <a:lnSpc>
                <a:spcPct val="90000"/>
              </a:lnSpc>
              <a:buFont typeface="Arial" panose="020B0604020202020204" pitchFamily="34" charset="0"/>
              <a:buChar char="•"/>
            </a:pPr>
            <a:r>
              <a:rPr lang="nl-BE" dirty="0">
                <a:solidFill>
                  <a:schemeClr val="tx1"/>
                </a:solidFill>
                <a:latin typeface="Avenir"/>
              </a:rPr>
              <a:t>Fifth stage </a:t>
            </a:r>
            <a:r>
              <a:rPr lang="nl-BE" dirty="0">
                <a:solidFill>
                  <a:schemeClr val="tx1"/>
                </a:solidFill>
                <a:latin typeface="Avenir"/>
              </a:rPr>
              <a:t>of </a:t>
            </a:r>
            <a:r>
              <a:rPr lang="nl-BE" i="1" dirty="0">
                <a:solidFill>
                  <a:schemeClr val="tx1"/>
                </a:solidFill>
                <a:latin typeface="Avenir"/>
              </a:rPr>
              <a:t>identity versus identity diffusion </a:t>
            </a:r>
            <a:r>
              <a:rPr lang="nl-BE" dirty="0">
                <a:solidFill>
                  <a:schemeClr val="tx1"/>
                </a:solidFill>
                <a:latin typeface="Avenir"/>
              </a:rPr>
              <a:t>(12-18 years) is key to transitions: task to consolidate chosen values and beliefs into sense of identity towards ‘ego synthesis’.</a:t>
            </a:r>
          </a:p>
          <a:p>
            <a:pPr marL="342900" indent="-342900">
              <a:lnSpc>
                <a:spcPct val="90000"/>
              </a:lnSpc>
              <a:buFont typeface="Arial" panose="020B0604020202020204" pitchFamily="34" charset="0"/>
              <a:buChar char="•"/>
            </a:pPr>
            <a:r>
              <a:rPr lang="nl-BE" dirty="0" err="1">
                <a:solidFill>
                  <a:schemeClr val="tx1"/>
                </a:solidFill>
                <a:latin typeface="Avenir"/>
              </a:rPr>
              <a:t>Not</a:t>
            </a:r>
            <a:r>
              <a:rPr lang="nl-BE" dirty="0">
                <a:solidFill>
                  <a:schemeClr val="tx1"/>
                </a:solidFill>
                <a:latin typeface="Avenir"/>
              </a:rPr>
              <a:t> </a:t>
            </a:r>
            <a:r>
              <a:rPr lang="nl-BE" dirty="0" err="1">
                <a:solidFill>
                  <a:schemeClr val="tx1"/>
                </a:solidFill>
                <a:latin typeface="Avenir"/>
              </a:rPr>
              <a:t>just</a:t>
            </a:r>
            <a:r>
              <a:rPr lang="nl-BE" dirty="0">
                <a:solidFill>
                  <a:schemeClr val="tx1"/>
                </a:solidFill>
                <a:latin typeface="Avenir"/>
              </a:rPr>
              <a:t> ‘</a:t>
            </a:r>
            <a:r>
              <a:rPr lang="nl-BE" dirty="0" err="1">
                <a:solidFill>
                  <a:schemeClr val="tx1"/>
                </a:solidFill>
                <a:latin typeface="Avenir"/>
              </a:rPr>
              <a:t>learning</a:t>
            </a:r>
            <a:r>
              <a:rPr lang="nl-BE" dirty="0">
                <a:solidFill>
                  <a:schemeClr val="tx1"/>
                </a:solidFill>
                <a:latin typeface="Avenir"/>
              </a:rPr>
              <a:t>’ </a:t>
            </a:r>
            <a:r>
              <a:rPr lang="nl-BE" dirty="0" err="1">
                <a:solidFill>
                  <a:schemeClr val="tx1"/>
                </a:solidFill>
                <a:latin typeface="Avenir"/>
              </a:rPr>
              <a:t>who</a:t>
            </a:r>
            <a:r>
              <a:rPr lang="nl-BE" dirty="0">
                <a:solidFill>
                  <a:schemeClr val="tx1"/>
                </a:solidFill>
                <a:latin typeface="Avenir"/>
              </a:rPr>
              <a:t> </a:t>
            </a:r>
            <a:r>
              <a:rPr lang="nl-BE" dirty="0" err="1">
                <a:solidFill>
                  <a:schemeClr val="tx1"/>
                </a:solidFill>
                <a:latin typeface="Avenir"/>
              </a:rPr>
              <a:t>you</a:t>
            </a:r>
            <a:r>
              <a:rPr lang="nl-BE" dirty="0">
                <a:solidFill>
                  <a:schemeClr val="tx1"/>
                </a:solidFill>
                <a:latin typeface="Avenir"/>
              </a:rPr>
              <a:t> are, but </a:t>
            </a:r>
            <a:r>
              <a:rPr lang="nl-BE" dirty="0" err="1">
                <a:solidFill>
                  <a:schemeClr val="tx1"/>
                </a:solidFill>
                <a:latin typeface="Avenir"/>
              </a:rPr>
              <a:t>exploring</a:t>
            </a:r>
            <a:r>
              <a:rPr lang="nl-BE" dirty="0">
                <a:solidFill>
                  <a:schemeClr val="tx1"/>
                </a:solidFill>
                <a:latin typeface="Avenir"/>
              </a:rPr>
              <a:t>!</a:t>
            </a:r>
          </a:p>
          <a:p>
            <a:pPr marL="342900" indent="-342900">
              <a:lnSpc>
                <a:spcPct val="90000"/>
              </a:lnSpc>
              <a:buFont typeface="Arial" panose="020B0604020202020204" pitchFamily="34" charset="0"/>
              <a:buChar char="•"/>
            </a:pPr>
            <a:r>
              <a:rPr lang="nl-BE" dirty="0" err="1">
                <a:solidFill>
                  <a:schemeClr val="tx1"/>
                </a:solidFill>
                <a:latin typeface="Avenir"/>
              </a:rPr>
              <a:t>Marcia’s</a:t>
            </a:r>
            <a:r>
              <a:rPr lang="nl-BE" dirty="0">
                <a:solidFill>
                  <a:schemeClr val="tx1"/>
                </a:solidFill>
                <a:latin typeface="Avenir"/>
              </a:rPr>
              <a:t> (1966) </a:t>
            </a:r>
            <a:r>
              <a:rPr lang="nl-BE" dirty="0" err="1">
                <a:solidFill>
                  <a:schemeClr val="tx1"/>
                </a:solidFill>
                <a:latin typeface="Avenir"/>
              </a:rPr>
              <a:t>identity</a:t>
            </a:r>
            <a:r>
              <a:rPr lang="nl-BE" dirty="0">
                <a:solidFill>
                  <a:schemeClr val="tx1"/>
                </a:solidFill>
                <a:latin typeface="Avenir"/>
              </a:rPr>
              <a:t> status model: </a:t>
            </a:r>
            <a:r>
              <a:rPr lang="en-US" dirty="0">
                <a:solidFill>
                  <a:schemeClr val="tx1"/>
                </a:solidFill>
                <a:latin typeface="Avenir" panose="02000503020000020003"/>
              </a:rPr>
              <a:t>points out that while athletes’ dedication to practice contributes to strengthening and embedding athletic identity, it comes at the expense of other identities. </a:t>
            </a:r>
            <a:endParaRPr lang="nl-BE" dirty="0">
              <a:solidFill>
                <a:schemeClr val="tx1"/>
              </a:solidFill>
              <a:latin typeface="Avenir" panose="02000503020000020003"/>
            </a:endParaRP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85800" y="286046"/>
            <a:ext cx="7772400" cy="522288"/>
          </a:xfrm>
        </p:spPr>
        <p:txBody>
          <a:bodyPr anchor="t">
            <a:noAutofit/>
          </a:bodyPr>
          <a:lstStyle>
            <a:lvl1pPr algn="l">
              <a:defRPr sz="3600" b="1"/>
            </a:lvl1pPr>
          </a:lstStyle>
          <a:p>
            <a:r>
              <a:rPr lang="en-US" sz="3200" b="0" dirty="0">
                <a:solidFill>
                  <a:srgbClr val="22568B"/>
                </a:solidFill>
                <a:latin typeface="Avenir" panose="02000503020000020003" pitchFamily="2" charset="0"/>
              </a:rPr>
              <a:t>Current approaches to career transitions</a:t>
            </a:r>
            <a:br>
              <a:rPr lang="en-US" sz="3200" b="0" dirty="0">
                <a:solidFill>
                  <a:srgbClr val="22568B"/>
                </a:solidFill>
                <a:latin typeface="Avenir" panose="02000503020000020003" pitchFamily="2" charset="0"/>
              </a:rPr>
            </a:br>
            <a:r>
              <a:rPr lang="en-US" sz="3200" b="0" dirty="0">
                <a:solidFill>
                  <a:srgbClr val="22568B"/>
                </a:solidFill>
                <a:latin typeface="Avenir" panose="02000503020000020003" pitchFamily="2" charset="0"/>
              </a:rPr>
              <a:t> in sport</a:t>
            </a:r>
            <a:br>
              <a:rPr lang="en-US" b="0" dirty="0">
                <a:solidFill>
                  <a:srgbClr val="22568B"/>
                </a:solidFill>
                <a:latin typeface="Avenir" panose="02000503020000020003" pitchFamily="2" charset="0"/>
              </a:rPr>
            </a:br>
            <a:r>
              <a:rPr lang="en-US" b="0" dirty="0">
                <a:solidFill>
                  <a:srgbClr val="22568B"/>
                </a:solidFill>
                <a:latin typeface="Avenir" panose="02000503020000020003" pitchFamily="2" charset="0"/>
              </a:rPr>
              <a:t> </a:t>
            </a: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269400" y="1278152"/>
            <a:ext cx="8021515"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panose="02000503020000020003" pitchFamily="2" charset="0"/>
              </a:rPr>
              <a:t>Personality and identity development models  </a:t>
            </a:r>
          </a:p>
        </p:txBody>
      </p:sp>
    </p:spTree>
    <p:extLst>
      <p:ext uri="{BB962C8B-B14F-4D97-AF65-F5344CB8AC3E}">
        <p14:creationId xmlns:p14="http://schemas.microsoft.com/office/powerpoint/2010/main" val="253279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01F5628-892E-4E60-9177-A09257A31025}"/>
              </a:ext>
            </a:extLst>
          </p:cNvPr>
          <p:cNvSpPr>
            <a:spLocks noGrp="1"/>
          </p:cNvSpPr>
          <p:nvPr>
            <p:ph sz="quarter" idx="10"/>
          </p:nvPr>
        </p:nvSpPr>
        <p:spPr/>
        <p:txBody>
          <a:bodyPr/>
          <a:lstStyle/>
          <a:p>
            <a:endParaRPr lang="nl-BE"/>
          </a:p>
        </p:txBody>
      </p:sp>
      <p:sp>
        <p:nvSpPr>
          <p:cNvPr id="5" name="Slide Number Placeholder 4">
            <a:extLst>
              <a:ext uri="{FF2B5EF4-FFF2-40B4-BE49-F238E27FC236}">
                <a16:creationId xmlns:a16="http://schemas.microsoft.com/office/drawing/2014/main" id="{25E17644-525F-497D-B3B9-9337F0D0E469}"/>
              </a:ext>
            </a:extLst>
          </p:cNvPr>
          <p:cNvSpPr>
            <a:spLocks noGrp="1"/>
          </p:cNvSpPr>
          <p:nvPr>
            <p:ph type="sldNum" sz="quarter" idx="4"/>
          </p:nvPr>
        </p:nvSpPr>
        <p:spPr/>
        <p:txBody>
          <a:bodyPr/>
          <a:lstStyle/>
          <a:p>
            <a:fld id="{BDED0440-CF85-4CB9-8D89-87E5AE29F424}" type="slidenum">
              <a:rPr lang="en-GB" smtClean="0"/>
              <a:pPr/>
              <a:t>5</a:t>
            </a:fld>
            <a:endParaRPr lang="en-GB" dirty="0"/>
          </a:p>
        </p:txBody>
      </p:sp>
      <p:pic>
        <p:nvPicPr>
          <p:cNvPr id="6" name="Picture 5">
            <a:extLst>
              <a:ext uri="{FF2B5EF4-FFF2-40B4-BE49-F238E27FC236}">
                <a16:creationId xmlns:a16="http://schemas.microsoft.com/office/drawing/2014/main" id="{3BA110A6-2C58-45F5-B79C-A8AF3B13F042}"/>
              </a:ext>
            </a:extLst>
          </p:cNvPr>
          <p:cNvPicPr>
            <a:picLocks noChangeAspect="1"/>
          </p:cNvPicPr>
          <p:nvPr/>
        </p:nvPicPr>
        <p:blipFill>
          <a:blip r:embed="rId3"/>
          <a:stretch>
            <a:fillRect/>
          </a:stretch>
        </p:blipFill>
        <p:spPr>
          <a:xfrm>
            <a:off x="254977" y="1400268"/>
            <a:ext cx="7942384" cy="3510118"/>
          </a:xfrm>
          <a:prstGeom prst="rect">
            <a:avLst/>
          </a:prstGeom>
        </p:spPr>
      </p:pic>
    </p:spTree>
    <p:extLst>
      <p:ext uri="{BB962C8B-B14F-4D97-AF65-F5344CB8AC3E}">
        <p14:creationId xmlns:p14="http://schemas.microsoft.com/office/powerpoint/2010/main" val="3106656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6</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0" y="1712393"/>
            <a:ext cx="9144000" cy="3643086"/>
          </a:xfrm>
        </p:spPr>
        <p:txBody>
          <a:bodyPr>
            <a:normAutofit/>
          </a:bodyPr>
          <a:lstStyle/>
          <a:p>
            <a:pPr marL="342900" indent="-342900">
              <a:lnSpc>
                <a:spcPct val="90000"/>
              </a:lnSpc>
              <a:buFont typeface="Arial" panose="020B0604020202020204" pitchFamily="34" charset="0"/>
              <a:buChar char="•"/>
            </a:pPr>
            <a:r>
              <a:rPr lang="nl-BE" dirty="0" err="1">
                <a:solidFill>
                  <a:schemeClr val="tx1"/>
                </a:solidFill>
                <a:latin typeface="Avenir"/>
              </a:rPr>
              <a:t>There</a:t>
            </a:r>
            <a:r>
              <a:rPr lang="nl-BE" dirty="0">
                <a:solidFill>
                  <a:schemeClr val="tx1"/>
                </a:solidFill>
                <a:latin typeface="Avenir"/>
              </a:rPr>
              <a:t> are </a:t>
            </a:r>
            <a:r>
              <a:rPr lang="nl-BE" dirty="0" err="1">
                <a:solidFill>
                  <a:schemeClr val="tx1"/>
                </a:solidFill>
                <a:latin typeface="Avenir"/>
              </a:rPr>
              <a:t>positive</a:t>
            </a:r>
            <a:r>
              <a:rPr lang="nl-BE" dirty="0">
                <a:solidFill>
                  <a:schemeClr val="tx1"/>
                </a:solidFill>
                <a:latin typeface="Avenir"/>
              </a:rPr>
              <a:t> and </a:t>
            </a:r>
            <a:r>
              <a:rPr lang="nl-BE" dirty="0" err="1">
                <a:solidFill>
                  <a:schemeClr val="tx1"/>
                </a:solidFill>
                <a:latin typeface="Avenir"/>
              </a:rPr>
              <a:t>negative</a:t>
            </a:r>
            <a:r>
              <a:rPr lang="nl-BE" dirty="0">
                <a:solidFill>
                  <a:schemeClr val="tx1"/>
                </a:solidFill>
                <a:latin typeface="Avenir"/>
              </a:rPr>
              <a:t> </a:t>
            </a:r>
            <a:r>
              <a:rPr lang="nl-BE" dirty="0" err="1">
                <a:solidFill>
                  <a:schemeClr val="tx1"/>
                </a:solidFill>
                <a:latin typeface="Avenir"/>
              </a:rPr>
              <a:t>consequences</a:t>
            </a:r>
            <a:r>
              <a:rPr lang="nl-BE" dirty="0">
                <a:solidFill>
                  <a:schemeClr val="tx1"/>
                </a:solidFill>
                <a:latin typeface="Avenir"/>
              </a:rPr>
              <a:t> of strong and </a:t>
            </a:r>
            <a:r>
              <a:rPr lang="nl-BE" dirty="0" err="1">
                <a:solidFill>
                  <a:schemeClr val="tx1"/>
                </a:solidFill>
                <a:latin typeface="Avenir"/>
              </a:rPr>
              <a:t>exclusive</a:t>
            </a:r>
            <a:r>
              <a:rPr lang="nl-BE" dirty="0">
                <a:solidFill>
                  <a:schemeClr val="tx1"/>
                </a:solidFill>
                <a:latin typeface="Avenir"/>
              </a:rPr>
              <a:t> </a:t>
            </a:r>
            <a:r>
              <a:rPr lang="nl-BE" dirty="0" err="1">
                <a:solidFill>
                  <a:schemeClr val="tx1"/>
                </a:solidFill>
                <a:latin typeface="Avenir"/>
              </a:rPr>
              <a:t>identification</a:t>
            </a:r>
            <a:r>
              <a:rPr lang="nl-BE" dirty="0">
                <a:solidFill>
                  <a:schemeClr val="tx1"/>
                </a:solidFill>
                <a:latin typeface="Avenir"/>
              </a:rPr>
              <a:t> </a:t>
            </a:r>
            <a:r>
              <a:rPr lang="nl-BE" dirty="0" err="1">
                <a:solidFill>
                  <a:schemeClr val="tx1"/>
                </a:solidFill>
                <a:latin typeface="Avenir"/>
              </a:rPr>
              <a:t>with</a:t>
            </a:r>
            <a:r>
              <a:rPr lang="nl-BE" dirty="0">
                <a:solidFill>
                  <a:schemeClr val="tx1"/>
                </a:solidFill>
                <a:latin typeface="Avenir"/>
              </a:rPr>
              <a:t> </a:t>
            </a:r>
            <a:r>
              <a:rPr lang="nl-BE" dirty="0" err="1">
                <a:solidFill>
                  <a:schemeClr val="tx1"/>
                </a:solidFill>
                <a:latin typeface="Avenir"/>
              </a:rPr>
              <a:t>athletic</a:t>
            </a:r>
            <a:r>
              <a:rPr lang="nl-BE" dirty="0">
                <a:solidFill>
                  <a:schemeClr val="tx1"/>
                </a:solidFill>
                <a:latin typeface="Avenir"/>
              </a:rPr>
              <a:t> </a:t>
            </a:r>
            <a:r>
              <a:rPr lang="nl-BE" dirty="0" err="1">
                <a:solidFill>
                  <a:schemeClr val="tx1"/>
                </a:solidFill>
                <a:latin typeface="Avenir"/>
              </a:rPr>
              <a:t>role</a:t>
            </a:r>
            <a:r>
              <a:rPr lang="nl-BE" dirty="0">
                <a:solidFill>
                  <a:schemeClr val="tx1"/>
                </a:solidFill>
                <a:latin typeface="Avenir"/>
              </a:rPr>
              <a:t>:</a:t>
            </a:r>
          </a:p>
          <a:p>
            <a:pPr marL="1022350" lvl="1" indent="-517525">
              <a:lnSpc>
                <a:spcPct val="90000"/>
              </a:lnSpc>
              <a:buNone/>
            </a:pPr>
            <a:r>
              <a:rPr lang="nl-BE" dirty="0">
                <a:solidFill>
                  <a:schemeClr val="tx1"/>
                </a:solidFill>
                <a:latin typeface="Avenir"/>
              </a:rPr>
              <a:t>+ve: </a:t>
            </a:r>
            <a:r>
              <a:rPr lang="nl-BE" dirty="0">
                <a:solidFill>
                  <a:schemeClr val="tx1"/>
                </a:solidFill>
                <a:latin typeface="Avenir"/>
              </a:rPr>
              <a:t>life satisfaction, well-being, performance, participation ,and long-term adherene of training regimes.</a:t>
            </a:r>
          </a:p>
          <a:p>
            <a:pPr marL="1022350" lvl="1" indent="-517525">
              <a:lnSpc>
                <a:spcPct val="90000"/>
              </a:lnSpc>
              <a:buNone/>
            </a:pPr>
            <a:r>
              <a:rPr lang="nl-BE" dirty="0">
                <a:solidFill>
                  <a:schemeClr val="tx1"/>
                </a:solidFill>
                <a:latin typeface="Avenir"/>
              </a:rPr>
              <a:t>-ve:  mental health problems, negative psychological responses to events such as poor performance, injury and deselection. </a:t>
            </a:r>
          </a:p>
          <a:p>
            <a:pPr marL="342900" indent="-342900">
              <a:lnSpc>
                <a:spcPct val="90000"/>
              </a:lnSpc>
              <a:buFont typeface="Arial" panose="020B0604020202020204" pitchFamily="34" charset="0"/>
              <a:buChar char="•"/>
            </a:pPr>
            <a:r>
              <a:rPr lang="en-US" dirty="0">
                <a:solidFill>
                  <a:schemeClr val="tx1"/>
                </a:solidFill>
                <a:latin typeface="Avenir" panose="02000503020000020003"/>
              </a:rPr>
              <a:t>This is central to understanding career transitions, defined as ‘an event which results in a change in assumptions about oneself and the world and thus requires a corresponding change in one’s </a:t>
            </a:r>
            <a:r>
              <a:rPr lang="en-US" dirty="0" err="1">
                <a:solidFill>
                  <a:schemeClr val="tx1"/>
                </a:solidFill>
                <a:latin typeface="Avenir" panose="02000503020000020003"/>
              </a:rPr>
              <a:t>behaviour</a:t>
            </a:r>
            <a:r>
              <a:rPr lang="en-US" dirty="0">
                <a:solidFill>
                  <a:schemeClr val="tx1"/>
                </a:solidFill>
                <a:latin typeface="Avenir" panose="02000503020000020003"/>
              </a:rPr>
              <a:t> and relationships’ </a:t>
            </a:r>
            <a:r>
              <a:rPr lang="en-US" dirty="0">
                <a:solidFill>
                  <a:schemeClr val="bg1">
                    <a:lumMod val="65000"/>
                  </a:schemeClr>
                </a:solidFill>
                <a:latin typeface="Avenir" panose="02000503020000020003"/>
              </a:rPr>
              <a:t>(Schlossberg, 1981)</a:t>
            </a:r>
            <a:endParaRPr lang="nl-BE" dirty="0">
              <a:solidFill>
                <a:schemeClr val="bg1">
                  <a:lumMod val="65000"/>
                </a:schemeClr>
              </a:solidFill>
              <a:latin typeface="Avenir" panose="02000503020000020003"/>
            </a:endParaRP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85800" y="286046"/>
            <a:ext cx="7772400" cy="522288"/>
          </a:xfrm>
        </p:spPr>
        <p:txBody>
          <a:bodyPr anchor="t">
            <a:noAutofit/>
          </a:bodyPr>
          <a:lstStyle>
            <a:lvl1pPr algn="l">
              <a:defRPr sz="3600" b="1"/>
            </a:lvl1pPr>
          </a:lstStyle>
          <a:p>
            <a:r>
              <a:rPr lang="en-US" sz="3200" b="0" dirty="0">
                <a:solidFill>
                  <a:srgbClr val="22568B"/>
                </a:solidFill>
                <a:latin typeface="Avenir" panose="02000503020000020003" pitchFamily="2" charset="0"/>
              </a:rPr>
              <a:t>Current approaches to career transitions</a:t>
            </a:r>
            <a:br>
              <a:rPr lang="en-US" sz="3200" b="0" dirty="0">
                <a:solidFill>
                  <a:srgbClr val="22568B"/>
                </a:solidFill>
                <a:latin typeface="Avenir" panose="02000503020000020003" pitchFamily="2" charset="0"/>
              </a:rPr>
            </a:br>
            <a:r>
              <a:rPr lang="en-US" sz="3200" b="0" dirty="0">
                <a:solidFill>
                  <a:srgbClr val="22568B"/>
                </a:solidFill>
                <a:latin typeface="Avenir" panose="02000503020000020003" pitchFamily="2" charset="0"/>
              </a:rPr>
              <a:t> in sport</a:t>
            </a:r>
            <a:br>
              <a:rPr lang="en-US" b="0" dirty="0">
                <a:solidFill>
                  <a:srgbClr val="22568B"/>
                </a:solidFill>
                <a:latin typeface="Avenir" panose="02000503020000020003" pitchFamily="2" charset="0"/>
              </a:rPr>
            </a:br>
            <a:r>
              <a:rPr lang="en-US" b="0" dirty="0">
                <a:solidFill>
                  <a:srgbClr val="22568B"/>
                </a:solidFill>
                <a:latin typeface="Avenir" panose="02000503020000020003" pitchFamily="2" charset="0"/>
              </a:rPr>
              <a:t> </a:t>
            </a: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330360" y="1271069"/>
            <a:ext cx="8021515"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panose="02000503020000020003" pitchFamily="2" charset="0"/>
              </a:rPr>
              <a:t>Athlete identity and career models </a:t>
            </a:r>
          </a:p>
        </p:txBody>
      </p:sp>
    </p:spTree>
    <p:extLst>
      <p:ext uri="{BB962C8B-B14F-4D97-AF65-F5344CB8AC3E}">
        <p14:creationId xmlns:p14="http://schemas.microsoft.com/office/powerpoint/2010/main" val="40311346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7C271F7A-92CE-44FF-BBFC-2C6BE098D7B1}"/>
              </a:ext>
            </a:extLst>
          </p:cNvPr>
          <p:cNvSpPr>
            <a:spLocks noGrp="1"/>
          </p:cNvSpPr>
          <p:nvPr>
            <p:ph type="sldNum" sz="quarter" idx="4"/>
          </p:nvPr>
        </p:nvSpPr>
        <p:spPr/>
        <p:txBody>
          <a:bodyPr/>
          <a:lstStyle/>
          <a:p>
            <a:fld id="{BDED0440-CF85-4CB9-8D89-87E5AE29F424}" type="slidenum">
              <a:rPr lang="en-GB" smtClean="0"/>
              <a:pPr/>
              <a:t>7</a:t>
            </a:fld>
            <a:endParaRPr lang="en-GB" dirty="0"/>
          </a:p>
        </p:txBody>
      </p:sp>
      <p:pic>
        <p:nvPicPr>
          <p:cNvPr id="7" name="Picture 6">
            <a:extLst>
              <a:ext uri="{FF2B5EF4-FFF2-40B4-BE49-F238E27FC236}">
                <a16:creationId xmlns:a16="http://schemas.microsoft.com/office/drawing/2014/main" id="{54149F17-5D96-48B4-B270-3171E128599B}"/>
              </a:ext>
            </a:extLst>
          </p:cNvPr>
          <p:cNvPicPr>
            <a:picLocks noChangeAspect="1"/>
          </p:cNvPicPr>
          <p:nvPr/>
        </p:nvPicPr>
        <p:blipFill>
          <a:blip r:embed="rId2"/>
          <a:stretch>
            <a:fillRect/>
          </a:stretch>
        </p:blipFill>
        <p:spPr>
          <a:xfrm>
            <a:off x="869324" y="0"/>
            <a:ext cx="6789125" cy="5143500"/>
          </a:xfrm>
          <a:prstGeom prst="rect">
            <a:avLst/>
          </a:prstGeom>
        </p:spPr>
      </p:pic>
    </p:spTree>
    <p:extLst>
      <p:ext uri="{BB962C8B-B14F-4D97-AF65-F5344CB8AC3E}">
        <p14:creationId xmlns:p14="http://schemas.microsoft.com/office/powerpoint/2010/main" val="2716034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8</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4920" y="1712393"/>
            <a:ext cx="9144000" cy="3643086"/>
          </a:xfrm>
        </p:spPr>
        <p:txBody>
          <a:bodyPr>
            <a:normAutofit/>
          </a:bodyPr>
          <a:lstStyle/>
          <a:p>
            <a:pPr marL="342900" indent="-342900">
              <a:lnSpc>
                <a:spcPct val="90000"/>
              </a:lnSpc>
              <a:buFont typeface="Arial" panose="020B0604020202020204" pitchFamily="34" charset="0"/>
              <a:buChar char="•"/>
            </a:pPr>
            <a:r>
              <a:rPr lang="nl-BE" b="1" dirty="0" err="1">
                <a:solidFill>
                  <a:schemeClr val="tx1"/>
                </a:solidFill>
                <a:latin typeface="Avenir"/>
              </a:rPr>
              <a:t>Athletic</a:t>
            </a:r>
            <a:r>
              <a:rPr lang="nl-BE" b="1" dirty="0">
                <a:solidFill>
                  <a:schemeClr val="tx1"/>
                </a:solidFill>
                <a:latin typeface="Avenir"/>
              </a:rPr>
              <a:t> </a:t>
            </a:r>
            <a:r>
              <a:rPr lang="nl-BE" b="1" dirty="0" err="1">
                <a:solidFill>
                  <a:schemeClr val="tx1"/>
                </a:solidFill>
                <a:latin typeface="Avenir"/>
              </a:rPr>
              <a:t>Career</a:t>
            </a:r>
            <a:r>
              <a:rPr lang="nl-BE" b="1" dirty="0">
                <a:solidFill>
                  <a:schemeClr val="tx1"/>
                </a:solidFill>
                <a:latin typeface="Avenir"/>
              </a:rPr>
              <a:t> </a:t>
            </a:r>
            <a:r>
              <a:rPr lang="nl-BE" b="1" dirty="0" err="1">
                <a:solidFill>
                  <a:schemeClr val="tx1"/>
                </a:solidFill>
                <a:latin typeface="Avenir"/>
              </a:rPr>
              <a:t>Termination</a:t>
            </a:r>
            <a:r>
              <a:rPr lang="nl-BE" b="1" dirty="0">
                <a:solidFill>
                  <a:schemeClr val="tx1"/>
                </a:solidFill>
                <a:latin typeface="Avenir"/>
              </a:rPr>
              <a:t> Model (ACTM</a:t>
            </a:r>
            <a:r>
              <a:rPr lang="nl-BE" dirty="0">
                <a:solidFill>
                  <a:schemeClr val="tx1"/>
                </a:solidFill>
                <a:latin typeface="Avenir"/>
              </a:rPr>
              <a:t>; </a:t>
            </a:r>
            <a:r>
              <a:rPr lang="nl-BE" dirty="0">
                <a:solidFill>
                  <a:schemeClr val="bg1">
                    <a:lumMod val="65000"/>
                  </a:schemeClr>
                </a:solidFill>
                <a:latin typeface="Avenir"/>
              </a:rPr>
              <a:t>Taylor and </a:t>
            </a:r>
            <a:r>
              <a:rPr lang="nl-BE" dirty="0" err="1">
                <a:solidFill>
                  <a:schemeClr val="bg1">
                    <a:lumMod val="65000"/>
                  </a:schemeClr>
                </a:solidFill>
                <a:latin typeface="Avenir"/>
              </a:rPr>
              <a:t>Ogilvie</a:t>
            </a:r>
            <a:r>
              <a:rPr lang="nl-BE" dirty="0">
                <a:solidFill>
                  <a:schemeClr val="bg1">
                    <a:lumMod val="65000"/>
                  </a:schemeClr>
                </a:solidFill>
                <a:latin typeface="Avenir"/>
              </a:rPr>
              <a:t>, 1984</a:t>
            </a:r>
            <a:r>
              <a:rPr lang="nl-BE" dirty="0">
                <a:solidFill>
                  <a:schemeClr val="tx1"/>
                </a:solidFill>
                <a:latin typeface="Avenir"/>
              </a:rPr>
              <a:t>): a </a:t>
            </a:r>
            <a:r>
              <a:rPr lang="nl-BE" dirty="0" err="1">
                <a:solidFill>
                  <a:schemeClr val="tx1"/>
                </a:solidFill>
                <a:latin typeface="Avenir"/>
              </a:rPr>
              <a:t>constellation</a:t>
            </a:r>
            <a:r>
              <a:rPr lang="nl-BE" dirty="0">
                <a:solidFill>
                  <a:schemeClr val="tx1"/>
                </a:solidFill>
                <a:latin typeface="Avenir"/>
              </a:rPr>
              <a:t> of personal and </a:t>
            </a:r>
            <a:r>
              <a:rPr lang="nl-BE" dirty="0" err="1">
                <a:solidFill>
                  <a:schemeClr val="tx1"/>
                </a:solidFill>
                <a:latin typeface="Avenir"/>
              </a:rPr>
              <a:t>situational</a:t>
            </a:r>
            <a:r>
              <a:rPr lang="nl-BE" dirty="0">
                <a:solidFill>
                  <a:schemeClr val="tx1"/>
                </a:solidFill>
                <a:latin typeface="Avenir"/>
              </a:rPr>
              <a:t> factors </a:t>
            </a:r>
            <a:r>
              <a:rPr lang="nl-BE" dirty="0" err="1">
                <a:solidFill>
                  <a:schemeClr val="tx1"/>
                </a:solidFill>
                <a:latin typeface="Avenir"/>
              </a:rPr>
              <a:t>affects</a:t>
            </a:r>
            <a:r>
              <a:rPr lang="nl-BE" dirty="0">
                <a:solidFill>
                  <a:schemeClr val="tx1"/>
                </a:solidFill>
                <a:latin typeface="Avenir"/>
              </a:rPr>
              <a:t> </a:t>
            </a:r>
            <a:r>
              <a:rPr lang="nl-BE" dirty="0" err="1">
                <a:solidFill>
                  <a:schemeClr val="tx1"/>
                </a:solidFill>
                <a:latin typeface="Avenir"/>
              </a:rPr>
              <a:t>an</a:t>
            </a:r>
            <a:r>
              <a:rPr lang="nl-BE" dirty="0">
                <a:solidFill>
                  <a:schemeClr val="tx1"/>
                </a:solidFill>
                <a:latin typeface="Avenir"/>
              </a:rPr>
              <a:t> </a:t>
            </a:r>
            <a:r>
              <a:rPr lang="nl-BE" dirty="0" err="1">
                <a:solidFill>
                  <a:schemeClr val="tx1"/>
                </a:solidFill>
                <a:latin typeface="Avenir"/>
              </a:rPr>
              <a:t>athlete’s</a:t>
            </a:r>
            <a:r>
              <a:rPr lang="nl-BE" dirty="0">
                <a:solidFill>
                  <a:schemeClr val="tx1"/>
                </a:solidFill>
                <a:latin typeface="Avenir"/>
              </a:rPr>
              <a:t> </a:t>
            </a:r>
            <a:r>
              <a:rPr lang="nl-BE" dirty="0" err="1">
                <a:solidFill>
                  <a:schemeClr val="tx1"/>
                </a:solidFill>
                <a:latin typeface="Avenir"/>
              </a:rPr>
              <a:t>ability</a:t>
            </a:r>
            <a:r>
              <a:rPr lang="nl-BE" dirty="0">
                <a:solidFill>
                  <a:schemeClr val="tx1"/>
                </a:solidFill>
                <a:latin typeface="Avenir"/>
              </a:rPr>
              <a:t> to </a:t>
            </a:r>
            <a:r>
              <a:rPr lang="nl-BE" dirty="0" err="1">
                <a:solidFill>
                  <a:schemeClr val="tx1"/>
                </a:solidFill>
                <a:latin typeface="Avenir"/>
              </a:rPr>
              <a:t>adjust</a:t>
            </a:r>
            <a:r>
              <a:rPr lang="nl-BE" dirty="0">
                <a:solidFill>
                  <a:schemeClr val="tx1"/>
                </a:solidFill>
                <a:latin typeface="Avenir"/>
              </a:rPr>
              <a:t> </a:t>
            </a:r>
            <a:r>
              <a:rPr lang="nl-BE" dirty="0" err="1">
                <a:solidFill>
                  <a:schemeClr val="tx1"/>
                </a:solidFill>
                <a:latin typeface="Avenir"/>
              </a:rPr>
              <a:t>successfully</a:t>
            </a:r>
            <a:r>
              <a:rPr lang="nl-BE" dirty="0">
                <a:solidFill>
                  <a:schemeClr val="tx1"/>
                </a:solidFill>
                <a:latin typeface="Avenir"/>
              </a:rPr>
              <a:t> to </a:t>
            </a:r>
            <a:r>
              <a:rPr lang="nl-BE" dirty="0" err="1">
                <a:solidFill>
                  <a:schemeClr val="tx1"/>
                </a:solidFill>
                <a:latin typeface="Avenir"/>
              </a:rPr>
              <a:t>retirement</a:t>
            </a:r>
            <a:r>
              <a:rPr lang="nl-BE" dirty="0">
                <a:solidFill>
                  <a:schemeClr val="tx1"/>
                </a:solidFill>
                <a:latin typeface="Avenir"/>
              </a:rPr>
              <a:t>, </a:t>
            </a:r>
            <a:r>
              <a:rPr lang="nl-BE" dirty="0" err="1">
                <a:solidFill>
                  <a:schemeClr val="tx1"/>
                </a:solidFill>
                <a:latin typeface="Avenir"/>
              </a:rPr>
              <a:t>including</a:t>
            </a:r>
            <a:r>
              <a:rPr lang="nl-BE" dirty="0">
                <a:solidFill>
                  <a:schemeClr val="tx1"/>
                </a:solidFill>
                <a:latin typeface="Avenir"/>
              </a:rPr>
              <a:t> </a:t>
            </a:r>
            <a:r>
              <a:rPr lang="nl-BE" dirty="0" err="1">
                <a:solidFill>
                  <a:schemeClr val="tx1"/>
                </a:solidFill>
                <a:latin typeface="Avenir"/>
              </a:rPr>
              <a:t>reasons</a:t>
            </a:r>
            <a:r>
              <a:rPr lang="nl-BE" dirty="0">
                <a:solidFill>
                  <a:schemeClr val="tx1"/>
                </a:solidFill>
                <a:latin typeface="Avenir"/>
              </a:rPr>
              <a:t> </a:t>
            </a:r>
            <a:r>
              <a:rPr lang="nl-BE" dirty="0" err="1">
                <a:solidFill>
                  <a:schemeClr val="tx1"/>
                </a:solidFill>
                <a:latin typeface="Avenir"/>
              </a:rPr>
              <a:t>for</a:t>
            </a:r>
            <a:r>
              <a:rPr lang="nl-BE" dirty="0">
                <a:solidFill>
                  <a:schemeClr val="tx1"/>
                </a:solidFill>
                <a:latin typeface="Avenir"/>
              </a:rPr>
              <a:t> </a:t>
            </a:r>
            <a:r>
              <a:rPr lang="nl-BE" dirty="0" err="1">
                <a:solidFill>
                  <a:schemeClr val="tx1"/>
                </a:solidFill>
                <a:latin typeface="Avenir"/>
              </a:rPr>
              <a:t>termination</a:t>
            </a:r>
            <a:r>
              <a:rPr lang="nl-BE" dirty="0">
                <a:solidFill>
                  <a:schemeClr val="tx1"/>
                </a:solidFill>
                <a:latin typeface="Avenir"/>
              </a:rPr>
              <a:t>, factors </a:t>
            </a:r>
            <a:r>
              <a:rPr lang="nl-BE" dirty="0" err="1">
                <a:solidFill>
                  <a:schemeClr val="tx1"/>
                </a:solidFill>
                <a:latin typeface="Avenir"/>
              </a:rPr>
              <a:t>relating</a:t>
            </a:r>
            <a:r>
              <a:rPr lang="nl-BE" dirty="0">
                <a:solidFill>
                  <a:schemeClr val="tx1"/>
                </a:solidFill>
                <a:latin typeface="Avenir"/>
              </a:rPr>
              <a:t> to </a:t>
            </a:r>
            <a:r>
              <a:rPr lang="nl-BE" dirty="0" err="1">
                <a:solidFill>
                  <a:schemeClr val="tx1"/>
                </a:solidFill>
                <a:latin typeface="Avenir"/>
              </a:rPr>
              <a:t>adaptation</a:t>
            </a:r>
            <a:r>
              <a:rPr lang="nl-BE" dirty="0">
                <a:solidFill>
                  <a:schemeClr val="tx1"/>
                </a:solidFill>
                <a:latin typeface="Avenir"/>
              </a:rPr>
              <a:t> (e.g., </a:t>
            </a:r>
            <a:r>
              <a:rPr lang="nl-BE" dirty="0" err="1">
                <a:solidFill>
                  <a:schemeClr val="tx1"/>
                </a:solidFill>
                <a:latin typeface="Avenir"/>
              </a:rPr>
              <a:t>athletic</a:t>
            </a:r>
            <a:r>
              <a:rPr lang="nl-BE" dirty="0">
                <a:solidFill>
                  <a:schemeClr val="tx1"/>
                </a:solidFill>
                <a:latin typeface="Avenir"/>
              </a:rPr>
              <a:t> </a:t>
            </a:r>
            <a:r>
              <a:rPr lang="nl-BE" dirty="0" err="1">
                <a:solidFill>
                  <a:schemeClr val="tx1"/>
                </a:solidFill>
                <a:latin typeface="Avenir"/>
              </a:rPr>
              <a:t>identity</a:t>
            </a:r>
            <a:r>
              <a:rPr lang="nl-BE" dirty="0">
                <a:solidFill>
                  <a:schemeClr val="tx1"/>
                </a:solidFill>
                <a:latin typeface="Avenir"/>
              </a:rPr>
              <a:t>), and </a:t>
            </a:r>
            <a:r>
              <a:rPr lang="nl-BE" dirty="0" err="1">
                <a:solidFill>
                  <a:schemeClr val="tx1"/>
                </a:solidFill>
                <a:latin typeface="Avenir"/>
              </a:rPr>
              <a:t>available</a:t>
            </a:r>
            <a:r>
              <a:rPr lang="nl-BE" dirty="0">
                <a:solidFill>
                  <a:schemeClr val="tx1"/>
                </a:solidFill>
                <a:latin typeface="Avenir"/>
              </a:rPr>
              <a:t> resources (e.g., </a:t>
            </a:r>
            <a:r>
              <a:rPr lang="nl-BE" dirty="0" err="1">
                <a:solidFill>
                  <a:schemeClr val="tx1"/>
                </a:solidFill>
                <a:latin typeface="Avenir"/>
              </a:rPr>
              <a:t>social</a:t>
            </a:r>
            <a:r>
              <a:rPr lang="nl-BE" dirty="0">
                <a:solidFill>
                  <a:schemeClr val="tx1"/>
                </a:solidFill>
                <a:latin typeface="Avenir"/>
              </a:rPr>
              <a:t> support). </a:t>
            </a:r>
          </a:p>
          <a:p>
            <a:pPr marL="342900" indent="-342900">
              <a:lnSpc>
                <a:spcPct val="90000"/>
              </a:lnSpc>
              <a:buFont typeface="Arial" panose="020B0604020202020204" pitchFamily="34" charset="0"/>
              <a:buChar char="•"/>
            </a:pPr>
            <a:r>
              <a:rPr lang="nl-BE" b="1" dirty="0">
                <a:solidFill>
                  <a:schemeClr val="tx1"/>
                </a:solidFill>
                <a:latin typeface="Avenir"/>
              </a:rPr>
              <a:t>Athletic </a:t>
            </a:r>
            <a:r>
              <a:rPr lang="nl-BE" b="1" dirty="0">
                <a:solidFill>
                  <a:schemeClr val="tx1"/>
                </a:solidFill>
                <a:latin typeface="Avenir"/>
              </a:rPr>
              <a:t>Career Transition Model </a:t>
            </a:r>
            <a:r>
              <a:rPr lang="nl-BE" dirty="0">
                <a:solidFill>
                  <a:schemeClr val="bg1">
                    <a:lumMod val="65000"/>
                  </a:schemeClr>
                </a:solidFill>
                <a:latin typeface="Avenir"/>
              </a:rPr>
              <a:t>(Stambulova, 2003)</a:t>
            </a:r>
            <a:r>
              <a:rPr lang="nl-BE" dirty="0">
                <a:solidFill>
                  <a:schemeClr val="tx1"/>
                </a:solidFill>
                <a:latin typeface="Avenir"/>
              </a:rPr>
              <a:t>: athlete must utilise resources and find a way to effectively cope with transition demands. Depends on </a:t>
            </a:r>
            <a:r>
              <a:rPr lang="nl-BE" dirty="0" err="1">
                <a:solidFill>
                  <a:schemeClr val="tx1"/>
                </a:solidFill>
                <a:latin typeface="Avenir"/>
              </a:rPr>
              <a:t>dynamic</a:t>
            </a:r>
            <a:r>
              <a:rPr lang="nl-BE" dirty="0">
                <a:solidFill>
                  <a:schemeClr val="tx1"/>
                </a:solidFill>
                <a:latin typeface="Avenir"/>
              </a:rPr>
              <a:t> </a:t>
            </a:r>
            <a:r>
              <a:rPr lang="nl-BE" dirty="0" err="1">
                <a:solidFill>
                  <a:schemeClr val="tx1"/>
                </a:solidFill>
                <a:latin typeface="Avenir"/>
              </a:rPr>
              <a:t>balance</a:t>
            </a:r>
            <a:r>
              <a:rPr lang="nl-BE" dirty="0">
                <a:solidFill>
                  <a:schemeClr val="tx1"/>
                </a:solidFill>
                <a:latin typeface="Avenir"/>
              </a:rPr>
              <a:t> </a:t>
            </a:r>
            <a:r>
              <a:rPr lang="nl-BE" dirty="0" err="1">
                <a:solidFill>
                  <a:schemeClr val="tx1"/>
                </a:solidFill>
                <a:latin typeface="Avenir"/>
              </a:rPr>
              <a:t>between</a:t>
            </a:r>
            <a:r>
              <a:rPr lang="nl-BE" dirty="0">
                <a:solidFill>
                  <a:schemeClr val="tx1"/>
                </a:solidFill>
                <a:latin typeface="Avenir"/>
              </a:rPr>
              <a:t> </a:t>
            </a:r>
            <a:r>
              <a:rPr lang="nl-BE" dirty="0" err="1">
                <a:solidFill>
                  <a:schemeClr val="tx1"/>
                </a:solidFill>
                <a:latin typeface="Avenir"/>
              </a:rPr>
              <a:t>barriers</a:t>
            </a:r>
            <a:r>
              <a:rPr lang="nl-BE" dirty="0">
                <a:solidFill>
                  <a:schemeClr val="tx1"/>
                </a:solidFill>
                <a:latin typeface="Avenir"/>
              </a:rPr>
              <a:t> and resources. </a:t>
            </a:r>
          </a:p>
          <a:p>
            <a:pPr marL="342900" indent="-342900">
              <a:lnSpc>
                <a:spcPct val="90000"/>
              </a:lnSpc>
              <a:buFont typeface="Arial" panose="020B0604020202020204" pitchFamily="34" charset="0"/>
              <a:buChar char="•"/>
            </a:pPr>
            <a:r>
              <a:rPr lang="nl-BE" b="1" dirty="0">
                <a:solidFill>
                  <a:schemeClr val="tx1"/>
                </a:solidFill>
                <a:latin typeface="Avenir"/>
              </a:rPr>
              <a:t>Developmental</a:t>
            </a:r>
            <a:r>
              <a:rPr lang="nl-BE" b="1" dirty="0">
                <a:solidFill>
                  <a:schemeClr val="tx1"/>
                </a:solidFill>
                <a:latin typeface="Avenir"/>
              </a:rPr>
              <a:t> Model of Transition </a:t>
            </a:r>
            <a:r>
              <a:rPr lang="nl-BE" dirty="0">
                <a:solidFill>
                  <a:schemeClr val="bg1">
                    <a:lumMod val="65000"/>
                  </a:schemeClr>
                </a:solidFill>
                <a:latin typeface="Avenir"/>
              </a:rPr>
              <a:t>(Wylleman and Lavallee, 2004)</a:t>
            </a:r>
            <a:r>
              <a:rPr lang="nl-BE" dirty="0">
                <a:solidFill>
                  <a:schemeClr val="tx1"/>
                </a:solidFill>
                <a:latin typeface="Avenir"/>
              </a:rPr>
              <a:t>: outlines transitions at four different levels: 1) athletic level, 2) psychological level, 3) psychosocial level, 4) academic/occupational level)</a:t>
            </a: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85800" y="286046"/>
            <a:ext cx="7772400" cy="522288"/>
          </a:xfrm>
        </p:spPr>
        <p:txBody>
          <a:bodyPr anchor="t">
            <a:noAutofit/>
          </a:bodyPr>
          <a:lstStyle>
            <a:lvl1pPr algn="l">
              <a:defRPr sz="3600" b="1"/>
            </a:lvl1pPr>
          </a:lstStyle>
          <a:p>
            <a:r>
              <a:rPr lang="en-US" sz="3200" b="0" dirty="0">
                <a:solidFill>
                  <a:srgbClr val="22568B"/>
                </a:solidFill>
                <a:latin typeface="Avenir" panose="02000503020000020003" pitchFamily="2" charset="0"/>
              </a:rPr>
              <a:t>Current approaches to career transitions</a:t>
            </a:r>
            <a:br>
              <a:rPr lang="en-US" sz="3200" b="0" dirty="0">
                <a:solidFill>
                  <a:srgbClr val="22568B"/>
                </a:solidFill>
                <a:latin typeface="Avenir" panose="02000503020000020003" pitchFamily="2" charset="0"/>
              </a:rPr>
            </a:br>
            <a:r>
              <a:rPr lang="en-US" sz="3200" b="0" dirty="0">
                <a:solidFill>
                  <a:srgbClr val="22568B"/>
                </a:solidFill>
                <a:latin typeface="Avenir" panose="02000503020000020003" pitchFamily="2" charset="0"/>
              </a:rPr>
              <a:t> in sport</a:t>
            </a:r>
            <a:br>
              <a:rPr lang="en-US" b="0" dirty="0">
                <a:solidFill>
                  <a:srgbClr val="22568B"/>
                </a:solidFill>
                <a:latin typeface="Avenir" panose="02000503020000020003" pitchFamily="2" charset="0"/>
              </a:rPr>
            </a:br>
            <a:r>
              <a:rPr lang="en-US" b="0" dirty="0">
                <a:solidFill>
                  <a:srgbClr val="22568B"/>
                </a:solidFill>
                <a:latin typeface="Avenir" panose="02000503020000020003" pitchFamily="2" charset="0"/>
              </a:rPr>
              <a:t> </a:t>
            </a: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330360" y="1271069"/>
            <a:ext cx="8021515"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panose="02000503020000020003" pitchFamily="2" charset="0"/>
              </a:rPr>
              <a:t>Career termination and transition models </a:t>
            </a:r>
          </a:p>
        </p:txBody>
      </p:sp>
    </p:spTree>
    <p:extLst>
      <p:ext uri="{BB962C8B-B14F-4D97-AF65-F5344CB8AC3E}">
        <p14:creationId xmlns:p14="http://schemas.microsoft.com/office/powerpoint/2010/main" val="42184262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9</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116958" y="1712393"/>
            <a:ext cx="9144000" cy="3643086"/>
          </a:xfrm>
        </p:spPr>
        <p:txBody>
          <a:bodyPr>
            <a:normAutofit/>
          </a:bodyPr>
          <a:lstStyle/>
          <a:p>
            <a:pPr marL="342900" indent="-342900">
              <a:lnSpc>
                <a:spcPct val="90000"/>
              </a:lnSpc>
              <a:buFont typeface="Arial" panose="020B0604020202020204" pitchFamily="34" charset="0"/>
              <a:buChar char="•"/>
            </a:pPr>
            <a:r>
              <a:rPr lang="nl-BE" dirty="0" err="1">
                <a:solidFill>
                  <a:schemeClr val="tx1"/>
                </a:solidFill>
                <a:latin typeface="Avenir"/>
              </a:rPr>
              <a:t>All</a:t>
            </a:r>
            <a:r>
              <a:rPr lang="nl-BE" dirty="0">
                <a:solidFill>
                  <a:schemeClr val="tx1"/>
                </a:solidFill>
                <a:latin typeface="Avenir"/>
              </a:rPr>
              <a:t> </a:t>
            </a:r>
            <a:r>
              <a:rPr lang="nl-BE" dirty="0" err="1">
                <a:solidFill>
                  <a:schemeClr val="tx1"/>
                </a:solidFill>
                <a:latin typeface="Avenir"/>
              </a:rPr>
              <a:t>three</a:t>
            </a:r>
            <a:r>
              <a:rPr lang="nl-BE" dirty="0">
                <a:solidFill>
                  <a:schemeClr val="tx1"/>
                </a:solidFill>
                <a:latin typeface="Avenir"/>
              </a:rPr>
              <a:t> </a:t>
            </a:r>
            <a:r>
              <a:rPr lang="nl-BE" dirty="0" err="1">
                <a:solidFill>
                  <a:schemeClr val="tx1"/>
                </a:solidFill>
                <a:latin typeface="Avenir"/>
              </a:rPr>
              <a:t>models</a:t>
            </a:r>
            <a:r>
              <a:rPr lang="nl-BE" dirty="0">
                <a:solidFill>
                  <a:schemeClr val="tx1"/>
                </a:solidFill>
                <a:latin typeface="Avenir"/>
              </a:rPr>
              <a:t> make the point </a:t>
            </a:r>
            <a:r>
              <a:rPr lang="nl-BE" dirty="0" err="1">
                <a:solidFill>
                  <a:schemeClr val="tx1"/>
                </a:solidFill>
                <a:latin typeface="Avenir"/>
              </a:rPr>
              <a:t>that</a:t>
            </a:r>
            <a:r>
              <a:rPr lang="nl-BE" dirty="0">
                <a:solidFill>
                  <a:schemeClr val="tx1"/>
                </a:solidFill>
                <a:latin typeface="Avenir"/>
              </a:rPr>
              <a:t> </a:t>
            </a:r>
            <a:r>
              <a:rPr lang="nl-BE" dirty="0" err="1">
                <a:solidFill>
                  <a:schemeClr val="tx1"/>
                </a:solidFill>
                <a:latin typeface="Avenir"/>
              </a:rPr>
              <a:t>successfull</a:t>
            </a:r>
            <a:r>
              <a:rPr lang="nl-BE" dirty="0">
                <a:solidFill>
                  <a:schemeClr val="tx1"/>
                </a:solidFill>
                <a:latin typeface="Avenir"/>
              </a:rPr>
              <a:t> </a:t>
            </a:r>
            <a:r>
              <a:rPr lang="nl-BE" dirty="0" err="1">
                <a:solidFill>
                  <a:schemeClr val="tx1"/>
                </a:solidFill>
                <a:latin typeface="Avenir"/>
              </a:rPr>
              <a:t>adjustment</a:t>
            </a:r>
            <a:r>
              <a:rPr lang="nl-BE" dirty="0">
                <a:solidFill>
                  <a:schemeClr val="tx1"/>
                </a:solidFill>
                <a:latin typeface="Avenir"/>
              </a:rPr>
              <a:t> to </a:t>
            </a:r>
            <a:r>
              <a:rPr lang="nl-BE" dirty="0" err="1">
                <a:solidFill>
                  <a:schemeClr val="tx1"/>
                </a:solidFill>
                <a:latin typeface="Avenir"/>
              </a:rPr>
              <a:t>transition</a:t>
            </a:r>
            <a:r>
              <a:rPr lang="nl-BE" dirty="0">
                <a:solidFill>
                  <a:schemeClr val="tx1"/>
                </a:solidFill>
                <a:latin typeface="Avenir"/>
              </a:rPr>
              <a:t> </a:t>
            </a:r>
            <a:r>
              <a:rPr lang="nl-BE" dirty="0" err="1">
                <a:solidFill>
                  <a:schemeClr val="tx1"/>
                </a:solidFill>
                <a:latin typeface="Avenir"/>
              </a:rPr>
              <a:t>requires</a:t>
            </a:r>
            <a:r>
              <a:rPr lang="nl-BE" dirty="0">
                <a:solidFill>
                  <a:schemeClr val="tx1"/>
                </a:solidFill>
                <a:latin typeface="Avenir"/>
              </a:rPr>
              <a:t> </a:t>
            </a:r>
            <a:r>
              <a:rPr lang="nl-BE" dirty="0" err="1">
                <a:solidFill>
                  <a:schemeClr val="tx1"/>
                </a:solidFill>
                <a:latin typeface="Avenir"/>
              </a:rPr>
              <a:t>an</a:t>
            </a:r>
            <a:r>
              <a:rPr lang="nl-BE" dirty="0">
                <a:solidFill>
                  <a:schemeClr val="tx1"/>
                </a:solidFill>
                <a:latin typeface="Avenir"/>
              </a:rPr>
              <a:t> </a:t>
            </a:r>
            <a:r>
              <a:rPr lang="nl-BE" dirty="0" err="1">
                <a:solidFill>
                  <a:schemeClr val="tx1"/>
                </a:solidFill>
                <a:latin typeface="Avenir"/>
              </a:rPr>
              <a:t>athlete</a:t>
            </a:r>
            <a:r>
              <a:rPr lang="nl-BE" dirty="0">
                <a:solidFill>
                  <a:schemeClr val="tx1"/>
                </a:solidFill>
                <a:latin typeface="Avenir"/>
              </a:rPr>
              <a:t> to </a:t>
            </a:r>
            <a:r>
              <a:rPr lang="nl-BE" dirty="0" err="1">
                <a:solidFill>
                  <a:schemeClr val="tx1"/>
                </a:solidFill>
                <a:latin typeface="Avenir"/>
              </a:rPr>
              <a:t>cope</a:t>
            </a:r>
            <a:r>
              <a:rPr lang="nl-BE" dirty="0">
                <a:solidFill>
                  <a:schemeClr val="tx1"/>
                </a:solidFill>
                <a:latin typeface="Avenir"/>
              </a:rPr>
              <a:t> </a:t>
            </a:r>
            <a:r>
              <a:rPr lang="nl-BE" dirty="0" err="1">
                <a:solidFill>
                  <a:schemeClr val="tx1"/>
                </a:solidFill>
                <a:latin typeface="Avenir"/>
              </a:rPr>
              <a:t>effectively</a:t>
            </a:r>
            <a:r>
              <a:rPr lang="nl-BE" dirty="0">
                <a:solidFill>
                  <a:schemeClr val="tx1"/>
                </a:solidFill>
                <a:latin typeface="Avenir"/>
              </a:rPr>
              <a:t> </a:t>
            </a:r>
            <a:r>
              <a:rPr lang="nl-BE" dirty="0" err="1">
                <a:solidFill>
                  <a:schemeClr val="tx1"/>
                </a:solidFill>
                <a:latin typeface="Avenir"/>
              </a:rPr>
              <a:t>with</a:t>
            </a:r>
            <a:r>
              <a:rPr lang="nl-BE" dirty="0">
                <a:solidFill>
                  <a:schemeClr val="tx1"/>
                </a:solidFill>
                <a:latin typeface="Avenir"/>
              </a:rPr>
              <a:t> change.</a:t>
            </a:r>
          </a:p>
          <a:p>
            <a:pPr marL="342900" indent="-342900">
              <a:lnSpc>
                <a:spcPct val="90000"/>
              </a:lnSpc>
              <a:buFont typeface="Arial" panose="020B0604020202020204" pitchFamily="34" charset="0"/>
              <a:buChar char="•"/>
            </a:pPr>
            <a:r>
              <a:rPr lang="nl-BE" dirty="0">
                <a:solidFill>
                  <a:schemeClr val="tx1"/>
                </a:solidFill>
                <a:latin typeface="Avenir"/>
              </a:rPr>
              <a:t>But </a:t>
            </a:r>
            <a:r>
              <a:rPr lang="nl-BE" dirty="0" err="1">
                <a:solidFill>
                  <a:schemeClr val="tx1"/>
                </a:solidFill>
                <a:latin typeface="Avenir"/>
              </a:rPr>
              <a:t>they</a:t>
            </a:r>
            <a:r>
              <a:rPr lang="nl-BE" dirty="0">
                <a:solidFill>
                  <a:schemeClr val="tx1"/>
                </a:solidFill>
                <a:latin typeface="Avenir"/>
              </a:rPr>
              <a:t> </a:t>
            </a:r>
            <a:r>
              <a:rPr lang="nl-BE" dirty="0" err="1">
                <a:solidFill>
                  <a:schemeClr val="tx1"/>
                </a:solidFill>
                <a:latin typeface="Avenir"/>
              </a:rPr>
              <a:t>overlook</a:t>
            </a:r>
            <a:r>
              <a:rPr lang="nl-BE" dirty="0">
                <a:solidFill>
                  <a:schemeClr val="tx1"/>
                </a:solidFill>
                <a:latin typeface="Avenir"/>
              </a:rPr>
              <a:t> </a:t>
            </a:r>
            <a:r>
              <a:rPr lang="nl-BE" dirty="0" err="1">
                <a:solidFill>
                  <a:schemeClr val="tx1"/>
                </a:solidFill>
                <a:latin typeface="Avenir"/>
              </a:rPr>
              <a:t>similarity</a:t>
            </a:r>
            <a:r>
              <a:rPr lang="nl-BE" dirty="0">
                <a:solidFill>
                  <a:schemeClr val="tx1"/>
                </a:solidFill>
                <a:latin typeface="Avenir"/>
              </a:rPr>
              <a:t> </a:t>
            </a:r>
            <a:r>
              <a:rPr lang="nl-BE" dirty="0" err="1">
                <a:solidFill>
                  <a:schemeClr val="tx1"/>
                </a:solidFill>
                <a:latin typeface="Avenir"/>
              </a:rPr>
              <a:t>with</a:t>
            </a:r>
            <a:r>
              <a:rPr lang="nl-BE" dirty="0">
                <a:solidFill>
                  <a:schemeClr val="tx1"/>
                </a:solidFill>
                <a:latin typeface="Avenir"/>
              </a:rPr>
              <a:t> </a:t>
            </a:r>
            <a:r>
              <a:rPr lang="nl-BE" dirty="0" err="1">
                <a:solidFill>
                  <a:schemeClr val="tx1"/>
                </a:solidFill>
                <a:latin typeface="Avenir"/>
              </a:rPr>
              <a:t>Erikson’s</a:t>
            </a:r>
            <a:r>
              <a:rPr lang="nl-BE" dirty="0">
                <a:solidFill>
                  <a:schemeClr val="tx1"/>
                </a:solidFill>
                <a:latin typeface="Avenir"/>
              </a:rPr>
              <a:t> </a:t>
            </a:r>
            <a:r>
              <a:rPr lang="nl-BE" dirty="0" err="1">
                <a:solidFill>
                  <a:schemeClr val="tx1"/>
                </a:solidFill>
                <a:latin typeface="Avenir"/>
              </a:rPr>
              <a:t>work</a:t>
            </a:r>
            <a:r>
              <a:rPr lang="nl-BE" dirty="0">
                <a:solidFill>
                  <a:schemeClr val="tx1"/>
                </a:solidFill>
                <a:latin typeface="Avenir"/>
              </a:rPr>
              <a:t> on </a:t>
            </a:r>
            <a:r>
              <a:rPr lang="nl-BE" dirty="0" err="1">
                <a:solidFill>
                  <a:schemeClr val="tx1"/>
                </a:solidFill>
                <a:latin typeface="Avenir"/>
              </a:rPr>
              <a:t>personality</a:t>
            </a:r>
            <a:r>
              <a:rPr lang="nl-BE" dirty="0">
                <a:solidFill>
                  <a:schemeClr val="tx1"/>
                </a:solidFill>
                <a:latin typeface="Avenir"/>
              </a:rPr>
              <a:t> development.</a:t>
            </a:r>
          </a:p>
          <a:p>
            <a:pPr marL="342900" indent="-342900">
              <a:lnSpc>
                <a:spcPct val="90000"/>
              </a:lnSpc>
              <a:buFont typeface="Arial" panose="020B0604020202020204" pitchFamily="34" charset="0"/>
              <a:buChar char="•"/>
            </a:pPr>
            <a:r>
              <a:rPr lang="nl-BE" dirty="0" err="1">
                <a:solidFill>
                  <a:schemeClr val="tx1"/>
                </a:solidFill>
                <a:latin typeface="Avenir"/>
              </a:rPr>
              <a:t>Moreover</a:t>
            </a:r>
            <a:r>
              <a:rPr lang="nl-BE" dirty="0">
                <a:solidFill>
                  <a:schemeClr val="tx1"/>
                </a:solidFill>
                <a:latin typeface="Avenir"/>
              </a:rPr>
              <a:t>, </a:t>
            </a:r>
            <a:r>
              <a:rPr lang="nl-BE" dirty="0" err="1">
                <a:solidFill>
                  <a:schemeClr val="tx1"/>
                </a:solidFill>
                <a:latin typeface="Avenir"/>
              </a:rPr>
              <a:t>they</a:t>
            </a:r>
            <a:r>
              <a:rPr lang="nl-BE" dirty="0">
                <a:solidFill>
                  <a:schemeClr val="tx1"/>
                </a:solidFill>
                <a:latin typeface="Avenir"/>
              </a:rPr>
              <a:t> </a:t>
            </a:r>
            <a:r>
              <a:rPr lang="nl-BE" dirty="0" err="1">
                <a:solidFill>
                  <a:schemeClr val="tx1"/>
                </a:solidFill>
                <a:latin typeface="Avenir"/>
              </a:rPr>
              <a:t>conceptualise</a:t>
            </a:r>
            <a:r>
              <a:rPr lang="nl-BE" dirty="0">
                <a:solidFill>
                  <a:schemeClr val="tx1"/>
                </a:solidFill>
                <a:latin typeface="Avenir"/>
              </a:rPr>
              <a:t> </a:t>
            </a:r>
            <a:r>
              <a:rPr lang="nl-BE" dirty="0" err="1">
                <a:solidFill>
                  <a:schemeClr val="tx1"/>
                </a:solidFill>
                <a:latin typeface="Avenir"/>
              </a:rPr>
              <a:t>identity</a:t>
            </a:r>
            <a:r>
              <a:rPr lang="nl-BE" dirty="0">
                <a:solidFill>
                  <a:schemeClr val="tx1"/>
                </a:solidFill>
                <a:latin typeface="Avenir"/>
              </a:rPr>
              <a:t> as </a:t>
            </a:r>
            <a:r>
              <a:rPr lang="nl-BE" dirty="0" err="1">
                <a:solidFill>
                  <a:schemeClr val="tx1"/>
                </a:solidFill>
                <a:latin typeface="Avenir"/>
              </a:rPr>
              <a:t>profoundly</a:t>
            </a:r>
            <a:r>
              <a:rPr lang="nl-BE" dirty="0">
                <a:solidFill>
                  <a:schemeClr val="tx1"/>
                </a:solidFill>
                <a:latin typeface="Avenir"/>
              </a:rPr>
              <a:t> </a:t>
            </a:r>
            <a:r>
              <a:rPr lang="nl-BE" dirty="0" err="1">
                <a:solidFill>
                  <a:schemeClr val="tx1"/>
                </a:solidFill>
                <a:latin typeface="Avenir"/>
              </a:rPr>
              <a:t>individualistic</a:t>
            </a:r>
            <a:r>
              <a:rPr lang="nl-BE" dirty="0">
                <a:solidFill>
                  <a:schemeClr val="tx1"/>
                </a:solidFill>
                <a:latin typeface="Avenir"/>
              </a:rPr>
              <a:t>. </a:t>
            </a: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85800" y="286046"/>
            <a:ext cx="7772400" cy="522288"/>
          </a:xfrm>
        </p:spPr>
        <p:txBody>
          <a:bodyPr anchor="t">
            <a:noAutofit/>
          </a:bodyPr>
          <a:lstStyle>
            <a:lvl1pPr algn="l">
              <a:defRPr sz="3600" b="1"/>
            </a:lvl1pPr>
          </a:lstStyle>
          <a:p>
            <a:r>
              <a:rPr lang="en-US" sz="3200" b="0" dirty="0">
                <a:solidFill>
                  <a:srgbClr val="22568B"/>
                </a:solidFill>
                <a:latin typeface="Avenir" panose="02000503020000020003" pitchFamily="2" charset="0"/>
              </a:rPr>
              <a:t>Current approaches to career transitions</a:t>
            </a:r>
            <a:br>
              <a:rPr lang="en-US" sz="3200" b="0" dirty="0">
                <a:solidFill>
                  <a:srgbClr val="22568B"/>
                </a:solidFill>
                <a:latin typeface="Avenir" panose="02000503020000020003" pitchFamily="2" charset="0"/>
              </a:rPr>
            </a:br>
            <a:r>
              <a:rPr lang="en-US" sz="3200" b="0" dirty="0">
                <a:solidFill>
                  <a:srgbClr val="22568B"/>
                </a:solidFill>
                <a:latin typeface="Avenir" panose="02000503020000020003" pitchFamily="2" charset="0"/>
              </a:rPr>
              <a:t> in sport</a:t>
            </a:r>
            <a:br>
              <a:rPr lang="en-US" b="0" dirty="0">
                <a:solidFill>
                  <a:srgbClr val="22568B"/>
                </a:solidFill>
                <a:latin typeface="Avenir" panose="02000503020000020003" pitchFamily="2" charset="0"/>
              </a:rPr>
            </a:br>
            <a:r>
              <a:rPr lang="en-US" b="0" dirty="0">
                <a:solidFill>
                  <a:srgbClr val="22568B"/>
                </a:solidFill>
                <a:latin typeface="Avenir" panose="02000503020000020003" pitchFamily="2" charset="0"/>
              </a:rPr>
              <a:t> </a:t>
            </a: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330360" y="1271069"/>
            <a:ext cx="8021515"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panose="02000503020000020003" pitchFamily="2" charset="0"/>
              </a:rPr>
              <a:t>Career termination and transition models </a:t>
            </a:r>
          </a:p>
        </p:txBody>
      </p:sp>
      <p:pic>
        <p:nvPicPr>
          <p:cNvPr id="3074" name="Picture 2" descr="pair of pink boxing gloves">
            <a:extLst>
              <a:ext uri="{FF2B5EF4-FFF2-40B4-BE49-F238E27FC236}">
                <a16:creationId xmlns:a16="http://schemas.microsoft.com/office/drawing/2014/main" id="{A64F18B8-0036-44F4-9432-FBED700C99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7520" y="3339569"/>
            <a:ext cx="2339340" cy="1754505"/>
          </a:xfrm>
          <a:prstGeom prst="rect">
            <a:avLst/>
          </a:prstGeom>
          <a:noFill/>
          <a:effectLst>
            <a:softEdge rad="1778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9564465"/>
      </p:ext>
    </p:extLst>
  </p:cSld>
  <p:clrMapOvr>
    <a:masterClrMapping/>
  </p:clrMapOvr>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F89B70DD9C08446A8443DF534F7285E" ma:contentTypeVersion="14" ma:contentTypeDescription="Create a new document." ma:contentTypeScope="" ma:versionID="41d56077e916ed79ff31df6f6fbc12af">
  <xsd:schema xmlns:xsd="http://www.w3.org/2001/XMLSchema" xmlns:xs="http://www.w3.org/2001/XMLSchema" xmlns:p="http://schemas.microsoft.com/office/2006/metadata/properties" xmlns:ns3="04677cab-20cd-44d8-974c-14c664890eaa" xmlns:ns4="fd689c1b-2561-4a46-ae04-6449f963ff76" targetNamespace="http://schemas.microsoft.com/office/2006/metadata/properties" ma:root="true" ma:fieldsID="3195cbd6702fdeecf5cb6d49682f7d06" ns3:_="" ns4:_="">
    <xsd:import namespace="04677cab-20cd-44d8-974c-14c664890eaa"/>
    <xsd:import namespace="fd689c1b-2561-4a46-ae04-6449f963ff76"/>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DateTaken" minOccurs="0"/>
                <xsd:element ref="ns4:MediaServiceOCR" minOccurs="0"/>
                <xsd:element ref="ns4:MediaServiceLocation" minOccurs="0"/>
                <xsd:element ref="ns4:MediaServiceAutoKeyPoints" minOccurs="0"/>
                <xsd:element ref="ns4:MediaServiceKeyPoint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4677cab-20cd-44d8-974c-14c664890eaa"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d689c1b-2561-4a46-ae04-6449f963ff7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0B680B5-2501-47D5-8842-32359DFA2C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4677cab-20cd-44d8-974c-14c664890eaa"/>
    <ds:schemaRef ds:uri="fd689c1b-2561-4a46-ae04-6449f963ff7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A7A907E-5D50-4097-BFC4-4FE7B6A7F250}">
  <ds:schemaRefs>
    <ds:schemaRef ds:uri="http://schemas.openxmlformats.org/package/2006/metadata/core-properties"/>
    <ds:schemaRef ds:uri="http://schemas.microsoft.com/office/2006/metadata/properties"/>
    <ds:schemaRef ds:uri="http://schemas.microsoft.com/office/infopath/2007/PartnerControls"/>
    <ds:schemaRef ds:uri="http://purl.org/dc/dcmitype/"/>
    <ds:schemaRef ds:uri="http://schemas.microsoft.com/office/2006/documentManagement/types"/>
    <ds:schemaRef ds:uri="http://purl.org/dc/terms/"/>
    <ds:schemaRef ds:uri="http://www.w3.org/XML/1998/namespace"/>
    <ds:schemaRef ds:uri="fd689c1b-2561-4a46-ae04-6449f963ff76"/>
    <ds:schemaRef ds:uri="http://purl.org/dc/elements/1.1/"/>
    <ds:schemaRef ds:uri="04677cab-20cd-44d8-974c-14c664890eaa"/>
  </ds:schemaRefs>
</ds:datastoreItem>
</file>

<file path=customXml/itemProps3.xml><?xml version="1.0" encoding="utf-8"?>
<ds:datastoreItem xmlns:ds="http://schemas.openxmlformats.org/officeDocument/2006/customXml" ds:itemID="{D75D09F8-62D7-4669-80AB-FA2ABB276D9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20707</TotalTime>
  <Words>8736</Words>
  <Application>Microsoft Macintosh PowerPoint</Application>
  <PresentationFormat>On-screen Show (16:9)</PresentationFormat>
  <Paragraphs>161</Paragraphs>
  <Slides>14</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Avenir</vt:lpstr>
      <vt:lpstr>Avenir Roman</vt:lpstr>
      <vt:lpstr>Calibri</vt:lpstr>
      <vt:lpstr>Calibri Light</vt:lpstr>
      <vt:lpstr>Metropolitan</vt:lpstr>
      <vt:lpstr>PowerPoint Presentation</vt:lpstr>
      <vt:lpstr>Background </vt:lpstr>
      <vt:lpstr>Background </vt:lpstr>
      <vt:lpstr>Current approaches to career transitions  in sport  </vt:lpstr>
      <vt:lpstr>PowerPoint Presentation</vt:lpstr>
      <vt:lpstr>Current approaches to career transitions  in sport  </vt:lpstr>
      <vt:lpstr>PowerPoint Presentation</vt:lpstr>
      <vt:lpstr>Current approaches to career transitions  in sport  </vt:lpstr>
      <vt:lpstr>Current approaches to career transitions  in sport  </vt:lpstr>
      <vt:lpstr>A social identity approach to career transitions in sport </vt:lpstr>
      <vt:lpstr>A social identity approach to career transitions in sport </vt:lpstr>
      <vt:lpstr>A social identity approach to career transitions in sport </vt:lpstr>
      <vt:lpstr>A social identity approach to career transitions in sport </vt:lpstr>
      <vt:lpstr>Conclusions </vt:lpstr>
    </vt:vector>
  </TitlesOfParts>
  <Company>Sage Publications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we know</dc:title>
  <dc:creator>Martha Sedgwick</dc:creator>
  <cp:lastModifiedBy>Catherine Haslam</cp:lastModifiedBy>
  <cp:revision>987</cp:revision>
  <cp:lastPrinted>2017-06-27T15:10:23Z</cp:lastPrinted>
  <dcterms:created xsi:type="dcterms:W3CDTF">2012-11-12T22:03:53Z</dcterms:created>
  <dcterms:modified xsi:type="dcterms:W3CDTF">2022-06-06T05:32:27Z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0x010100AF89B70DD9C08446A8443DF534F7285E</vt:lpwstr>
  </property>
  <property fmtid="{D5CDD505-2E9C-101B-9397-08002B2CF9AE}" pid="3" name="MSIP_Label_37382bf1-026c-423b-a2f3-9729d1fde3ca_Enabled">
    <vt:lpwstr>true</vt:lpwstr>
  </property>
  <property fmtid="{D5CDD505-2E9C-101B-9397-08002B2CF9AE}" pid="4" name="MSIP_Label_37382bf1-026c-423b-a2f3-9729d1fde3ca_SetDate">
    <vt:lpwstr>2022-06-06T05:22:51Z</vt:lpwstr>
  </property>
  <property fmtid="{D5CDD505-2E9C-101B-9397-08002B2CF9AE}" pid="5" name="MSIP_Label_37382bf1-026c-423b-a2f3-9729d1fde3ca_Method">
    <vt:lpwstr>Privileged</vt:lpwstr>
  </property>
  <property fmtid="{D5CDD505-2E9C-101B-9397-08002B2CF9AE}" pid="6" name="MSIP_Label_37382bf1-026c-423b-a2f3-9729d1fde3ca_Name">
    <vt:lpwstr>OFFICIAL - PUBLIC</vt:lpwstr>
  </property>
  <property fmtid="{D5CDD505-2E9C-101B-9397-08002B2CF9AE}" pid="7" name="MSIP_Label_37382bf1-026c-423b-a2f3-9729d1fde3ca_SiteId">
    <vt:lpwstr>b6e377cf-9db3-46cb-91a2-fad9605bb15c</vt:lpwstr>
  </property>
  <property fmtid="{D5CDD505-2E9C-101B-9397-08002B2CF9AE}" pid="8" name="MSIP_Label_37382bf1-026c-423b-a2f3-9729d1fde3ca_ActionId">
    <vt:lpwstr>24cb783c-bc73-4007-8fd7-c385a561ff2b</vt:lpwstr>
  </property>
  <property fmtid="{D5CDD505-2E9C-101B-9397-08002B2CF9AE}" pid="9" name="MSIP_Label_37382bf1-026c-423b-a2f3-9729d1fde3ca_ContentBits">
    <vt:lpwstr>0</vt:lpwstr>
  </property>
</Properties>
</file>